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90" r:id="rId2"/>
    <p:sldId id="294" r:id="rId3"/>
    <p:sldId id="291" r:id="rId4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0611"/>
  </p:normalViewPr>
  <p:slideViewPr>
    <p:cSldViewPr showGuides="1">
      <p:cViewPr varScale="1">
        <p:scale>
          <a:sx n="93" d="100"/>
          <a:sy n="93" d="100"/>
        </p:scale>
        <p:origin x="264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0BA1B-62E9-A244-B40E-9C79CE8EEB0D}" type="datetimeFigureOut">
              <a:rPr lang="nl-NL" smtClean="0"/>
              <a:t>20-09-2022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EE51A8-CC68-4B4D-8AC4-6CC49EFC44C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7365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Generiek - Ziekenhuis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EE51A8-CC68-4B4D-8AC4-6CC49EFC44CC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98208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Generiek - Ziekenhuis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EE51A8-CC68-4B4D-8AC4-6CC49EFC44CC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8526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Generiek - Ziekenhuis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EE51A8-CC68-4B4D-8AC4-6CC49EFC44CC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4500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19" name="Tijdelijke aanduiding voor datum 3">
            <a:extLst>
              <a:ext uri="{FF2B5EF4-FFF2-40B4-BE49-F238E27FC236}">
                <a16:creationId xmlns:a16="http://schemas.microsoft.com/office/drawing/2014/main" id="{D0088006-5ECF-8EE2-6212-7C8344B2A5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20" name="Tijdelijke aanduiding voor voettekst 4">
            <a:extLst>
              <a:ext uri="{FF2B5EF4-FFF2-40B4-BE49-F238E27FC236}">
                <a16:creationId xmlns:a16="http://schemas.microsoft.com/office/drawing/2014/main" id="{5E70D6F5-F45C-B4F8-74AA-2CA79AA04A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21" name="Tijdelijke aanduiding voor dianummer 5">
            <a:extLst>
              <a:ext uri="{FF2B5EF4-FFF2-40B4-BE49-F238E27FC236}">
                <a16:creationId xmlns:a16="http://schemas.microsoft.com/office/drawing/2014/main" id="{F3C1561B-0D6A-E61A-6FA0-2D36E6AB07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22" name="Picture 6">
            <a:extLst>
              <a:ext uri="{FF2B5EF4-FFF2-40B4-BE49-F238E27FC236}">
                <a16:creationId xmlns:a16="http://schemas.microsoft.com/office/drawing/2014/main" id="{F6F78057-D6D8-5353-485E-E350CB6B8D29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6" t="8961" r="396" b="1603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71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BC2BA822-254B-BBB9-E850-DFD48B6A84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4" name="Tijdelijke aanduiding voor voettekst 4">
            <a:extLst>
              <a:ext uri="{FF2B5EF4-FFF2-40B4-BE49-F238E27FC236}">
                <a16:creationId xmlns:a16="http://schemas.microsoft.com/office/drawing/2014/main" id="{0D4D8F8F-0D95-9148-82A4-AA05DE848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92E29DC5-8BFD-8F15-DE18-C25E73704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7172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8D036115-6A66-6CF4-FAC2-071A191E11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7" name="Tijdelijke aanduiding voor voettekst 4">
            <a:extLst>
              <a:ext uri="{FF2B5EF4-FFF2-40B4-BE49-F238E27FC236}">
                <a16:creationId xmlns:a16="http://schemas.microsoft.com/office/drawing/2014/main" id="{FF4F6FC4-A8D8-D1D4-C5C4-C3AC44E9FE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8" name="Tijdelijke aanduiding voor dianummer 5">
            <a:extLst>
              <a:ext uri="{FF2B5EF4-FFF2-40B4-BE49-F238E27FC236}">
                <a16:creationId xmlns:a16="http://schemas.microsoft.com/office/drawing/2014/main" id="{C30DB1A5-97DB-7010-C99B-09434D9A61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4866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" name="Tijdelijke aanduiding voor datum 3">
            <a:extLst>
              <a:ext uri="{FF2B5EF4-FFF2-40B4-BE49-F238E27FC236}">
                <a16:creationId xmlns:a16="http://schemas.microsoft.com/office/drawing/2014/main" id="{2C7D3679-F3CF-DADF-17EB-C0FFF361F5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1" name="Tijdelijke aanduiding voor voettekst 4">
            <a:extLst>
              <a:ext uri="{FF2B5EF4-FFF2-40B4-BE49-F238E27FC236}">
                <a16:creationId xmlns:a16="http://schemas.microsoft.com/office/drawing/2014/main" id="{6D0C2C37-1901-F93F-726F-7CF1180082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2" name="Tijdelijke aanduiding voor dianummer 5">
            <a:extLst>
              <a:ext uri="{FF2B5EF4-FFF2-40B4-BE49-F238E27FC236}">
                <a16:creationId xmlns:a16="http://schemas.microsoft.com/office/drawing/2014/main" id="{2368B3BE-327A-9360-9275-CBB36C34A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5477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3" name="Tijdelijke aanduiding voor datum 3">
            <a:extLst>
              <a:ext uri="{FF2B5EF4-FFF2-40B4-BE49-F238E27FC236}">
                <a16:creationId xmlns:a16="http://schemas.microsoft.com/office/drawing/2014/main" id="{87662E94-7613-2FE1-38B7-7F115EBAC1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4" name="Tijdelijke aanduiding voor voettekst 4">
            <a:extLst>
              <a:ext uri="{FF2B5EF4-FFF2-40B4-BE49-F238E27FC236}">
                <a16:creationId xmlns:a16="http://schemas.microsoft.com/office/drawing/2014/main" id="{162FBC8E-3A4E-11F7-74ED-EEE9C669B1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5" name="Tijdelijke aanduiding voor dianummer 5">
            <a:extLst>
              <a:ext uri="{FF2B5EF4-FFF2-40B4-BE49-F238E27FC236}">
                <a16:creationId xmlns:a16="http://schemas.microsoft.com/office/drawing/2014/main" id="{64F2569B-40D9-91E1-BA83-A314CECF80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3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F40249E9-887E-C56F-1813-5607353507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5" name="Tijdelijke aanduiding voor voettekst 4">
            <a:extLst>
              <a:ext uri="{FF2B5EF4-FFF2-40B4-BE49-F238E27FC236}">
                <a16:creationId xmlns:a16="http://schemas.microsoft.com/office/drawing/2014/main" id="{ECF3C7AA-E00F-2103-9EB3-842137F1DD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6" name="Tijdelijke aanduiding voor dianummer 5">
            <a:extLst>
              <a:ext uri="{FF2B5EF4-FFF2-40B4-BE49-F238E27FC236}">
                <a16:creationId xmlns:a16="http://schemas.microsoft.com/office/drawing/2014/main" id="{04036A7E-15DF-AE61-FDE9-13F878BFC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5194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AD526E2E-BF7A-003F-9C81-09AD4ED8C8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7" name="Tijdelijke aanduiding voor voettekst 4">
            <a:extLst>
              <a:ext uri="{FF2B5EF4-FFF2-40B4-BE49-F238E27FC236}">
                <a16:creationId xmlns:a16="http://schemas.microsoft.com/office/drawing/2014/main" id="{C4923BF2-9EB2-46D4-8822-9BBF151C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8" name="Tijdelijke aanduiding voor dianummer 5">
            <a:extLst>
              <a:ext uri="{FF2B5EF4-FFF2-40B4-BE49-F238E27FC236}">
                <a16:creationId xmlns:a16="http://schemas.microsoft.com/office/drawing/2014/main" id="{A1CC5C14-DE1E-C3DF-8F82-951963D81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845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12" name="Tijdelijke aanduiding voor datum 3">
            <a:extLst>
              <a:ext uri="{FF2B5EF4-FFF2-40B4-BE49-F238E27FC236}">
                <a16:creationId xmlns:a16="http://schemas.microsoft.com/office/drawing/2014/main" id="{CB77905B-A50A-FC36-72DB-CA3653D3F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3" name="Tijdelijke aanduiding voor voettekst 4">
            <a:extLst>
              <a:ext uri="{FF2B5EF4-FFF2-40B4-BE49-F238E27FC236}">
                <a16:creationId xmlns:a16="http://schemas.microsoft.com/office/drawing/2014/main" id="{26802BAD-C418-4F85-BF20-3104AEFCFA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4" name="Tijdelijke aanduiding voor dianummer 5">
            <a:extLst>
              <a:ext uri="{FF2B5EF4-FFF2-40B4-BE49-F238E27FC236}">
                <a16:creationId xmlns:a16="http://schemas.microsoft.com/office/drawing/2014/main" id="{B4FADE2B-5DB4-E3C7-58BD-EA7FE2597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384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datum 3">
            <a:extLst>
              <a:ext uri="{FF2B5EF4-FFF2-40B4-BE49-F238E27FC236}">
                <a16:creationId xmlns:a16="http://schemas.microsoft.com/office/drawing/2014/main" id="{BFF70945-2A8C-687D-B110-60630AECEC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2" name="Tijdelijke aanduiding voor voettekst 4">
            <a:extLst>
              <a:ext uri="{FF2B5EF4-FFF2-40B4-BE49-F238E27FC236}">
                <a16:creationId xmlns:a16="http://schemas.microsoft.com/office/drawing/2014/main" id="{383A82F4-2B10-D587-628A-5C3DF72A6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3" name="Tijdelijke aanduiding voor dianummer 5">
            <a:extLst>
              <a:ext uri="{FF2B5EF4-FFF2-40B4-BE49-F238E27FC236}">
                <a16:creationId xmlns:a16="http://schemas.microsoft.com/office/drawing/2014/main" id="{FB92E2AA-5A64-FC61-7F6D-37B61F83A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50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9899D4A0-E7BA-5BB9-19E6-536A83E516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5" name="Tijdelijke aanduiding voor voettekst 4">
            <a:extLst>
              <a:ext uri="{FF2B5EF4-FFF2-40B4-BE49-F238E27FC236}">
                <a16:creationId xmlns:a16="http://schemas.microsoft.com/office/drawing/2014/main" id="{47C34A2E-5534-4EF1-4D3D-2726EFF038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6" name="Tijdelijke aanduiding voor dianummer 5">
            <a:extLst>
              <a:ext uri="{FF2B5EF4-FFF2-40B4-BE49-F238E27FC236}">
                <a16:creationId xmlns:a16="http://schemas.microsoft.com/office/drawing/2014/main" id="{963B8EA1-AF5E-DC6F-66E6-6F69F476F8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546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14" name="Tijdelijke aanduiding voor datum 3">
            <a:extLst>
              <a:ext uri="{FF2B5EF4-FFF2-40B4-BE49-F238E27FC236}">
                <a16:creationId xmlns:a16="http://schemas.microsoft.com/office/drawing/2014/main" id="{AD07C635-4F89-8791-8F3B-F61493D0925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5" name="Tijdelijke aanduiding voor voettekst 4">
            <a:extLst>
              <a:ext uri="{FF2B5EF4-FFF2-40B4-BE49-F238E27FC236}">
                <a16:creationId xmlns:a16="http://schemas.microsoft.com/office/drawing/2014/main" id="{0AA2A3A9-E0EE-E53B-C3BB-F5CFBC8BE4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6" name="Tijdelijke aanduiding voor dianummer 5">
            <a:extLst>
              <a:ext uri="{FF2B5EF4-FFF2-40B4-BE49-F238E27FC236}">
                <a16:creationId xmlns:a16="http://schemas.microsoft.com/office/drawing/2014/main" id="{4F9D4DDB-441E-77FC-40A4-65926117CA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739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6">
            <a:extLst>
              <a:ext uri="{FF2B5EF4-FFF2-40B4-BE49-F238E27FC236}">
                <a16:creationId xmlns:a16="http://schemas.microsoft.com/office/drawing/2014/main" id="{C77B8F13-9038-C5BB-EEB9-A3AB3B513181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573" b="12925"/>
          <a:stretch/>
        </p:blipFill>
        <p:spPr bwMode="auto">
          <a:xfrm>
            <a:off x="0" y="136525"/>
            <a:ext cx="9144000" cy="1281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D5DF4F42-0CD6-D445-8B47-2690C233369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CE71432A-F49E-A424-E6D5-EABB731983B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modelstijlen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5A0E2DC0-A93F-12FE-45AC-1694DA20612A}"/>
              </a:ext>
            </a:extLst>
          </p:cNvPr>
          <p:cNvGrpSpPr/>
          <p:nvPr userDrawn="1"/>
        </p:nvGrpSpPr>
        <p:grpSpPr>
          <a:xfrm>
            <a:off x="6228184" y="6165304"/>
            <a:ext cx="2425700" cy="681037"/>
            <a:chOff x="2705988" y="1190816"/>
            <a:chExt cx="7278098" cy="2091354"/>
          </a:xfrm>
        </p:grpSpPr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AE202964-57B7-6905-B5FB-72F0B9BA257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829"/>
            <a:stretch/>
          </p:blipFill>
          <p:spPr>
            <a:xfrm>
              <a:off x="2705988" y="1190816"/>
              <a:ext cx="4104000" cy="2091354"/>
            </a:xfrm>
            <a:prstGeom prst="rect">
              <a:avLst/>
            </a:prstGeom>
          </p:spPr>
        </p:pic>
        <p:pic>
          <p:nvPicPr>
            <p:cNvPr id="15" name="Graphic 14">
              <a:extLst>
                <a:ext uri="{FF2B5EF4-FFF2-40B4-BE49-F238E27FC236}">
                  <a16:creationId xmlns:a16="http://schemas.microsoft.com/office/drawing/2014/main" id="{B3FCDCF7-63CD-F0D9-BE07-8411C39A0A2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tretch>
              <a:fillRect/>
            </a:stretch>
          </p:blipFill>
          <p:spPr>
            <a:xfrm>
              <a:off x="6869741" y="2236493"/>
              <a:ext cx="3114345" cy="488069"/>
            </a:xfrm>
            <a:prstGeom prst="rect">
              <a:avLst/>
            </a:prstGeom>
          </p:spPr>
        </p:pic>
      </p:grpSp>
      <p:sp>
        <p:nvSpPr>
          <p:cNvPr id="16" name="Tijdelijke aanduiding voor datum 3">
            <a:extLst>
              <a:ext uri="{FF2B5EF4-FFF2-40B4-BE49-F238E27FC236}">
                <a16:creationId xmlns:a16="http://schemas.microsoft.com/office/drawing/2014/main" id="{409A165C-81BB-9B86-92EC-42411CDF8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17" name="Tijdelijke aanduiding voor voettekst 4">
            <a:extLst>
              <a:ext uri="{FF2B5EF4-FFF2-40B4-BE49-F238E27FC236}">
                <a16:creationId xmlns:a16="http://schemas.microsoft.com/office/drawing/2014/main" id="{32E13E72-3592-D601-336A-84B97A0BA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/>
              <a:t>Antistolling – TTEC Scholing</a:t>
            </a:r>
            <a:endParaRPr lang="nl-NL" dirty="0"/>
          </a:p>
        </p:txBody>
      </p:sp>
      <p:sp>
        <p:nvSpPr>
          <p:cNvPr id="18" name="Tijdelijke aanduiding voor dianummer 5">
            <a:extLst>
              <a:ext uri="{FF2B5EF4-FFF2-40B4-BE49-F238E27FC236}">
                <a16:creationId xmlns:a16="http://schemas.microsoft.com/office/drawing/2014/main" id="{AAC9EDDA-D127-C64E-A838-E1FD8A7DD4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el 1">
            <a:extLst>
              <a:ext uri="{FF2B5EF4-FFF2-40B4-BE49-F238E27FC236}">
                <a16:creationId xmlns:a16="http://schemas.microsoft.com/office/drawing/2014/main" id="{8224999E-9981-FE08-ED6B-DF55306FC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Kernpunten!</a:t>
            </a:r>
          </a:p>
        </p:txBody>
      </p:sp>
      <p:sp>
        <p:nvSpPr>
          <p:cNvPr id="34819" name="Tijdelijke aanduiding voor inhoud 2">
            <a:extLst>
              <a:ext uri="{FF2B5EF4-FFF2-40B4-BE49-F238E27FC236}">
                <a16:creationId xmlns:a16="http://schemas.microsoft.com/office/drawing/2014/main" id="{28E19B0A-D972-5FA0-5767-7BE899660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Wees je bewust wat je patiënt gebruikt voor antistolling</a:t>
            </a:r>
          </a:p>
          <a:p>
            <a:pPr lvl="1" eaLnBrk="1" hangingPunct="1"/>
            <a:r>
              <a:rPr lang="nl-NL" altLang="nl-NL" dirty="0"/>
              <a:t>Wat is de indicatie ?</a:t>
            </a:r>
          </a:p>
          <a:p>
            <a:pPr eaLnBrk="1" hangingPunct="1"/>
            <a:r>
              <a:rPr lang="nl-NL" altLang="nl-NL" dirty="0"/>
              <a:t>Denk om tromboseprofylaxe</a:t>
            </a:r>
          </a:p>
          <a:p>
            <a:pPr eaLnBrk="1" hangingPunct="1"/>
            <a:r>
              <a:rPr lang="nl-NL" altLang="nl-NL" dirty="0"/>
              <a:t>Voor perioperatief advies volg het lokale protocol</a:t>
            </a:r>
          </a:p>
          <a:p>
            <a:pPr eaLnBrk="1" hangingPunct="1"/>
            <a:r>
              <a:rPr lang="nl-NL" altLang="nl-NL" dirty="0"/>
              <a:t>Patiënten met kunstkleppen laagdrempelig overleggen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F7DB27B-DAF6-FF98-9D00-F8F5D96677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6550" y="6453336"/>
            <a:ext cx="1287483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8F72804-C545-6C40-B23C-A22DBEE58B59}" type="datetime1">
              <a:rPr lang="nl-NL" smtClean="0"/>
              <a:pPr/>
              <a:t>20-09-2022</a:t>
            </a:fld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2E063B-A0EF-5843-2E31-49A547EC0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48107" y="6453336"/>
            <a:ext cx="3389149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nl-NL" dirty="0"/>
              <a:t>Antistolling – TTEC Scholing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FB8144-4B6E-4A20-43F8-B42ECB1601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64088" y="6453335"/>
            <a:ext cx="737265" cy="268139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B385D2D-860F-DC46-BC6A-BA32DE3DAD10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el 1">
            <a:extLst>
              <a:ext uri="{FF2B5EF4-FFF2-40B4-BE49-F238E27FC236}">
                <a16:creationId xmlns:a16="http://schemas.microsoft.com/office/drawing/2014/main" id="{ED3D021B-90AC-1455-7D8A-BE8442255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Kernvragen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2775DB-4DD7-7FFB-8B7F-90D7BE47C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sz="3000" dirty="0"/>
              <a:t>Iedereen met goede indicatie voor antistolling moet perioperatief overbrugd worden?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i="1" dirty="0">
                <a:solidFill>
                  <a:srgbClr val="FF0000"/>
                </a:solidFill>
              </a:rPr>
              <a:t>Nee, dit is afhankelijk van bloedingsrisico en tromboserisico. Daarnaast hoeven patiënten met een DOAC geen LWMH te krijgen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nl-NL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/>
              <a:t>De stoptermijn van DOAC voor een operatie is afhankelijk van het bloedingsrisico voor operatie?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i="1" dirty="0">
                <a:solidFill>
                  <a:srgbClr val="FF0000"/>
                </a:solidFill>
              </a:rPr>
              <a:t>Ja. Daarnaast ook van nierfunctie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5633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el 1">
            <a:extLst>
              <a:ext uri="{FF2B5EF4-FFF2-40B4-BE49-F238E27FC236}">
                <a16:creationId xmlns:a16="http://schemas.microsoft.com/office/drawing/2014/main" id="{ED3D021B-90AC-1455-7D8A-BE8442255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altLang="nl-NL" dirty="0"/>
              <a:t>Kernvragen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2775DB-4DD7-7FFB-8B7F-90D7BE47C1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NL" dirty="0"/>
              <a:t>Patiënten met kunstkleppen moeten laagdrempelig overlegd worden met de cardioloog?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i="1" dirty="0">
                <a:solidFill>
                  <a:srgbClr val="FF0000"/>
                </a:solidFill>
              </a:rPr>
              <a:t>Ja, patiënten met kunstklep vormen een aparte groep binnen de antistolling indicaties. Altijd laagdrempelig met de cardioloog overleggen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endParaRPr lang="nl-NL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NL" dirty="0"/>
              <a:t>Iedere patiënt opgenomen in ziekenhuis moet tromboseprofylaxe krijgen?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nl-NL" i="1" dirty="0">
                <a:solidFill>
                  <a:srgbClr val="FF0000"/>
                </a:solidFill>
              </a:rPr>
              <a:t>Nee, dit gaat op basis van indicatie. Wel moet bij elke opgenomen patiënt overwogen worden of hij/zij tromboseprofylaxe moet krijgen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167</Words>
  <Application>Microsoft Macintosh PowerPoint</Application>
  <PresentationFormat>Diavoorstelling (4:3)</PresentationFormat>
  <Paragraphs>27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6" baseType="lpstr">
      <vt:lpstr>Arial</vt:lpstr>
      <vt:lpstr>Calibri</vt:lpstr>
      <vt:lpstr>Kantoorthema</vt:lpstr>
      <vt:lpstr>Kernpunten!</vt:lpstr>
      <vt:lpstr>Kernvragen</vt:lpstr>
      <vt:lpstr>Kernvragen</vt:lpstr>
    </vt:vector>
  </TitlesOfParts>
  <Company>Universitair Medisch Centrum Groningen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Antistolling: de basis voor artsen</dc:title>
  <dc:creator>Meijer, K</dc:creator>
  <cp:lastModifiedBy>Janneke Remmelts</cp:lastModifiedBy>
  <cp:revision>24</cp:revision>
  <dcterms:created xsi:type="dcterms:W3CDTF">2019-12-06T08:28:46Z</dcterms:created>
  <dcterms:modified xsi:type="dcterms:W3CDTF">2022-09-20T08:32:14Z</dcterms:modified>
</cp:coreProperties>
</file>