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6" r:id="rId2"/>
    <p:sldId id="295" r:id="rId3"/>
    <p:sldId id="264" r:id="rId4"/>
    <p:sldId id="273" r:id="rId5"/>
    <p:sldId id="274" r:id="rId6"/>
    <p:sldId id="275" r:id="rId7"/>
    <p:sldId id="276" r:id="rId8"/>
    <p:sldId id="260" r:id="rId9"/>
    <p:sldId id="292" r:id="rId10"/>
    <p:sldId id="261" r:id="rId11"/>
    <p:sldId id="263" r:id="rId12"/>
    <p:sldId id="265" r:id="rId13"/>
    <p:sldId id="266" r:id="rId14"/>
    <p:sldId id="268" r:id="rId15"/>
    <p:sldId id="270" r:id="rId16"/>
    <p:sldId id="271" r:id="rId17"/>
    <p:sldId id="281" r:id="rId18"/>
    <p:sldId id="272" r:id="rId19"/>
    <p:sldId id="290" r:id="rId2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9B9D00-D51D-1744-89F1-C75D645F446F}" v="1" dt="2022-09-14T13:49:39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3310"/>
  </p:normalViewPr>
  <p:slideViewPr>
    <p:cSldViewPr showGuides="1">
      <p:cViewPr varScale="1">
        <p:scale>
          <a:sx n="96" d="100"/>
          <a:sy n="96" d="100"/>
        </p:scale>
        <p:origin x="252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0BA1B-62E9-A244-B40E-9C79CE8EEB0D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E51A8-CC68-4B4D-8AC4-6CC49EFC4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36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200" dirty="0"/>
              <a:t>De kunst is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1200" dirty="0"/>
              <a:t>- Goed afwegen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1200" dirty="0"/>
              <a:t>- Risico’s te beperken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41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Generiek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935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Generiek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835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Generiek - Ziekenhuis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820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19" name="Tijdelijke aanduiding voor datum 3">
            <a:extLst>
              <a:ext uri="{FF2B5EF4-FFF2-40B4-BE49-F238E27FC236}">
                <a16:creationId xmlns:a16="http://schemas.microsoft.com/office/drawing/2014/main" id="{D0088006-5ECF-8EE2-6212-7C8344B2A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20" name="Tijdelijke aanduiding voor voettekst 4">
            <a:extLst>
              <a:ext uri="{FF2B5EF4-FFF2-40B4-BE49-F238E27FC236}">
                <a16:creationId xmlns:a16="http://schemas.microsoft.com/office/drawing/2014/main" id="{5E70D6F5-F45C-B4F8-74AA-2CA79AA04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21" name="Tijdelijke aanduiding voor dianummer 5">
            <a:extLst>
              <a:ext uri="{FF2B5EF4-FFF2-40B4-BE49-F238E27FC236}">
                <a16:creationId xmlns:a16="http://schemas.microsoft.com/office/drawing/2014/main" id="{F3C1561B-0D6A-E61A-6FA0-2D36E6AB0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F6F78057-D6D8-5353-485E-E350CB6B8D2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" t="8961" r="396" b="1603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1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BC2BA822-254B-BBB9-E850-DFD48B6A8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0D4D8F8F-0D95-9148-82A4-AA05DE848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92E29DC5-8BFD-8F15-DE18-C25E73704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17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8D036115-6A66-6CF4-FAC2-071A191E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FF4F6FC4-A8D8-D1D4-C5C4-C3AC44E9F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C30DB1A5-97DB-7010-C99B-09434D9A6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86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2C7D3679-F3CF-DADF-17EB-C0FFF361F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6D0C2C37-1901-F93F-726F-7CF118008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2368B3BE-327A-9360-9275-CBB36C34A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47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87662E94-7613-2FE1-38B7-7F115EBAC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162FBC8E-3A4E-11F7-74ED-EEE9C669B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64F2569B-40D9-91E1-BA83-A314CECF8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F40249E9-887E-C56F-1813-56073535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ECF3C7AA-E00F-2103-9EB3-842137F1D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04036A7E-15DF-AE61-FDE9-13F878BF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19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AD526E2E-BF7A-003F-9C81-09AD4ED8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C4923BF2-9EB2-46D4-8822-9BBF151C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1CC5C14-DE1E-C3DF-8F82-951963D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CB77905B-A50A-FC36-72DB-CA3653D3F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26802BAD-C418-4F85-BF20-3104AEFCF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B4FADE2B-5DB4-E3C7-58BD-EA7FE2597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84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BFF70945-2A8C-687D-B110-60630AECE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383A82F4-2B10-D587-628A-5C3DF72A6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FB92E2AA-5A64-FC61-7F6D-37B61F83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50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9899D4A0-E7BA-5BB9-19E6-536A83E5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47C34A2E-5534-4EF1-4D3D-2726EFF03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963B8EA1-AF5E-DC6F-66E6-6F69F476F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4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AD07C635-4F89-8791-8F3B-F61493D0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0AA2A3A9-E0EE-E53B-C3BB-F5CFBC8BE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4F9D4DDB-441E-77FC-40A4-65926117C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3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>
            <a:extLst>
              <a:ext uri="{FF2B5EF4-FFF2-40B4-BE49-F238E27FC236}">
                <a16:creationId xmlns:a16="http://schemas.microsoft.com/office/drawing/2014/main" id="{C77B8F13-9038-C5BB-EEB9-A3AB3B51318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73" b="12925"/>
          <a:stretch/>
        </p:blipFill>
        <p:spPr bwMode="auto">
          <a:xfrm>
            <a:off x="0" y="136525"/>
            <a:ext cx="9144000" cy="128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D5DF4F42-0CD6-D445-8B47-2690C23336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CE71432A-F49E-A424-E6D5-EABB731983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5A0E2DC0-A93F-12FE-45AC-1694DA20612A}"/>
              </a:ext>
            </a:extLst>
          </p:cNvPr>
          <p:cNvGrpSpPr/>
          <p:nvPr userDrawn="1"/>
        </p:nvGrpSpPr>
        <p:grpSpPr>
          <a:xfrm>
            <a:off x="6228184" y="6165304"/>
            <a:ext cx="2425700" cy="681037"/>
            <a:chOff x="2705988" y="1190816"/>
            <a:chExt cx="7278098" cy="2091354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AE202964-57B7-6905-B5FB-72F0B9BA25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29"/>
            <a:stretch/>
          </p:blipFill>
          <p:spPr>
            <a:xfrm>
              <a:off x="2705988" y="1190816"/>
              <a:ext cx="4104000" cy="2091354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3FCDCF7-63CD-F0D9-BE07-8411C39A0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869741" y="2236493"/>
              <a:ext cx="3114345" cy="488069"/>
            </a:xfrm>
            <a:prstGeom prst="rect">
              <a:avLst/>
            </a:prstGeom>
          </p:spPr>
        </p:pic>
      </p:grp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409A165C-81BB-9B86-92EC-42411CDF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32E13E72-3592-D601-336A-84B97A0B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AC9EDDA-D127-C64E-A838-E1FD8A7DD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97D13-5444-473E-6348-4543FAB0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4423A9-66DA-76DE-D584-B16D822AA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Inhoudsopgave </a:t>
            </a:r>
          </a:p>
          <a:p>
            <a:r>
              <a:rPr lang="nl-NL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dia 3-7 antistollingsmiddelen</a:t>
            </a:r>
          </a:p>
          <a:p>
            <a:r>
              <a:rPr lang="nl-NL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dia 8-12 tromboseprofylaxe</a:t>
            </a:r>
          </a:p>
          <a:p>
            <a:r>
              <a:rPr lang="nl-NL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dia 13-18 therapeutische antistolling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703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9B586-A146-371F-E21F-7AB697DDE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Wie moet tromboseprofylaxe krijgen?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ED2690-B1B6-BE33-9360-3FE539F08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Alle opgenomen patiënten van 12 jaar en ouder die geopereerd of geïmmobiliseerd zijn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Andere opgenomen patiënten afhankelijk van risicofactoren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Bij ontslag </a:t>
            </a:r>
            <a:r>
              <a:rPr lang="nl-NL" u="sng" dirty="0"/>
              <a:t>stop</a:t>
            </a:r>
            <a:r>
              <a:rPr lang="nl-NL" dirty="0"/>
              <a:t>, behalve bij: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Heup- en knievervangingen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Oncologische buik/bekken/beenchirurgie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2CBD72-9C41-6B2A-9CD0-6931153AC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54534A-61EB-CAF0-39FD-A2E183B4F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2294E0-CECD-F0B2-6057-FFCC924BE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10</a:t>
            </a:fld>
            <a:endParaRPr lang="nl-NL"/>
          </a:p>
        </p:txBody>
      </p:sp>
      <p:pic>
        <p:nvPicPr>
          <p:cNvPr id="8" name="Graphic 7" descr="Doelgroep met effen opvulling">
            <a:extLst>
              <a:ext uri="{FF2B5EF4-FFF2-40B4-BE49-F238E27FC236}">
                <a16:creationId xmlns:a16="http://schemas.microsoft.com/office/drawing/2014/main" id="{E8988001-404B-1124-91E4-254DD2C4A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018891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E8B4C148-6457-855E-DD81-A515D16D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En wie </a:t>
            </a:r>
            <a:r>
              <a:rPr lang="nl-NL" altLang="nl-NL" u="sng" dirty="0"/>
              <a:t>geen</a:t>
            </a:r>
            <a:r>
              <a:rPr lang="nl-NL" altLang="nl-NL" dirty="0"/>
              <a:t> tromboseprofylaxe?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3045CA-EB1E-854C-74AD-946FED2B8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000" dirty="0"/>
              <a:t>Als het bloedingsrisico groter wordt ingeschat dan het tromboserisico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3000" dirty="0"/>
              <a:t>Opgenomen patiënten zonder operatie, immobilisatie of extra risicofactoren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3000" dirty="0"/>
              <a:t>Patiënten in dagbehandeling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3000" dirty="0"/>
              <a:t>Patiënten die al antistollingsmiddelen hebben voor een andere indicatie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sz="2600" dirty="0"/>
              <a:t>geldt alleen voor anti</a:t>
            </a:r>
            <a:r>
              <a:rPr lang="nl-NL" sz="2600" u="sng" dirty="0"/>
              <a:t>stolling</a:t>
            </a:r>
            <a:r>
              <a:rPr lang="nl-NL" sz="2600" dirty="0"/>
              <a:t>, niet voor anti</a:t>
            </a:r>
            <a:r>
              <a:rPr lang="nl-NL" sz="2600" u="sng" dirty="0"/>
              <a:t>plaatjes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413FF0-2FE3-7653-F255-440065915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EB4D36-DAE8-E50C-B442-25A989683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DDAFEA-A596-3D2F-A410-086B5B917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EE55595D-B144-B26B-EE6D-4FF28762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En wat geef je dan?</a:t>
            </a:r>
          </a:p>
        </p:txBody>
      </p:sp>
      <p:sp>
        <p:nvSpPr>
          <p:cNvPr id="15363" name="Tijdelijke aanduiding voor inhoud 2">
            <a:extLst>
              <a:ext uri="{FF2B5EF4-FFF2-40B4-BE49-F238E27FC236}">
                <a16:creationId xmlns:a16="http://schemas.microsoft.com/office/drawing/2014/main" id="{52410A66-15E7-CEE2-4287-FCE6CEF5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Bijna altijd </a:t>
            </a:r>
            <a:r>
              <a:rPr lang="nl-NL" altLang="nl-NL" dirty="0" err="1"/>
              <a:t>nadroparine</a:t>
            </a:r>
            <a:r>
              <a:rPr lang="nl-NL" altLang="nl-NL" dirty="0"/>
              <a:t> 2850</a:t>
            </a:r>
            <a:r>
              <a:rPr lang="nl-NL" altLang="nl-NL" baseline="30000" dirty="0"/>
              <a:t>E</a:t>
            </a:r>
            <a:r>
              <a:rPr lang="nl-NL" altLang="nl-NL" dirty="0"/>
              <a:t> 1dd subcutaan, zonder aanpassing op gewicht of nierfunctie</a:t>
            </a:r>
          </a:p>
          <a:p>
            <a:pPr eaLnBrk="1" hangingPunct="1"/>
            <a:endParaRPr lang="nl-NL" altLang="nl-NL" sz="2400" dirty="0"/>
          </a:p>
          <a:p>
            <a:pPr marL="0" indent="0" eaLnBrk="1" hangingPunct="1">
              <a:buNone/>
            </a:pPr>
            <a:r>
              <a:rPr lang="nl-NL" altLang="nl-NL" dirty="0"/>
              <a:t>Uitzonderingen:</a:t>
            </a:r>
          </a:p>
          <a:p>
            <a:pPr eaLnBrk="1" hangingPunct="1"/>
            <a:r>
              <a:rPr lang="nl-NL" altLang="nl-NL" dirty="0"/>
              <a:t>Bij allergie/overgevoelig soms een ander middel</a:t>
            </a:r>
          </a:p>
          <a:p>
            <a:pPr eaLnBrk="1" hangingPunct="1"/>
            <a:r>
              <a:rPr lang="nl-NL" altLang="nl-NL" dirty="0"/>
              <a:t>In heel hoog risicosituatie soms een hogere dosis</a:t>
            </a:r>
          </a:p>
          <a:p>
            <a:pPr lvl="1" eaLnBrk="1" hangingPunct="1"/>
            <a:endParaRPr lang="nl-NL" alt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75F038-0CE7-7022-B743-BE17B228C0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3AD4DB-3195-57F4-E14E-9144706FB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A9CD94-A4D5-AF0A-7E0B-607381307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BAC21A-D449-2E9D-3554-8AD5C5DA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Help, mijn patiënt heeft antistolling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FBF347-FFEA-F7A9-9769-E0582F5E6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Leg vast wat de indicatie is</a:t>
            </a:r>
          </a:p>
          <a:p>
            <a:r>
              <a:rPr lang="nl-NL" dirty="0"/>
              <a:t>Is er een reden om de antistolling aan te passen?</a:t>
            </a:r>
          </a:p>
          <a:p>
            <a:pPr lvl="1"/>
            <a:r>
              <a:rPr lang="nl-NL" dirty="0"/>
              <a:t>Idealiter: klopt de indicatie, klopt de dosering?</a:t>
            </a:r>
          </a:p>
          <a:p>
            <a:pPr lvl="1"/>
            <a:r>
              <a:rPr lang="nl-NL" dirty="0"/>
              <a:t>Is er een ingreep gepland?</a:t>
            </a:r>
          </a:p>
          <a:p>
            <a:pPr lvl="1"/>
            <a:r>
              <a:rPr lang="nl-NL" dirty="0"/>
              <a:t>Moet je aanpassen vanwege gestoorde nierfunctie of nieuwe </a:t>
            </a:r>
            <a:r>
              <a:rPr lang="nl-NL" dirty="0" err="1"/>
              <a:t>co-medicatie</a:t>
            </a:r>
            <a:r>
              <a:rPr lang="nl-NL" dirty="0"/>
              <a:t>?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57CFB5-D936-D10E-0A7E-0CC426CF5E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FF9770-612D-0415-19CE-0AB16ABDC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A0B1D4-63B5-CCE4-5AAB-DA65EF8BA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13</a:t>
            </a:fld>
            <a:endParaRPr lang="nl-NL"/>
          </a:p>
        </p:txBody>
      </p:sp>
      <p:pic>
        <p:nvPicPr>
          <p:cNvPr id="8" name="Graphic 7" descr="Brainstormgroep met effen opvulling">
            <a:extLst>
              <a:ext uri="{FF2B5EF4-FFF2-40B4-BE49-F238E27FC236}">
                <a16:creationId xmlns:a16="http://schemas.microsoft.com/office/drawing/2014/main" id="{90B09EA2-1677-B4F0-99E9-F90520FDE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013335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E1532-FFC6-F338-5B38-514B8AF14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nl-NL" dirty="0"/>
              <a:t>Indicatie therapeutische antistolling</a:t>
            </a:r>
            <a:br>
              <a:rPr lang="nl-NL" dirty="0"/>
            </a:br>
            <a:r>
              <a:rPr lang="nl-NL" dirty="0"/>
              <a:t>- VTE</a:t>
            </a:r>
          </a:p>
        </p:txBody>
      </p:sp>
      <p:sp>
        <p:nvSpPr>
          <p:cNvPr id="17411" name="Tijdelijke aanduiding voor inhoud 2">
            <a:extLst>
              <a:ext uri="{FF2B5EF4-FFF2-40B4-BE49-F238E27FC236}">
                <a16:creationId xmlns:a16="http://schemas.microsoft.com/office/drawing/2014/main" id="{9C95B922-1617-AFD7-183B-42E4AB9B7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dirty="0"/>
              <a:t>Doorgemaakte veneuze </a:t>
            </a:r>
            <a:r>
              <a:rPr lang="nl-NL" altLang="nl-NL" dirty="0" err="1"/>
              <a:t>tromboembolie</a:t>
            </a:r>
            <a:r>
              <a:rPr lang="nl-NL" altLang="nl-NL" dirty="0"/>
              <a:t> (VTE): </a:t>
            </a:r>
          </a:p>
          <a:p>
            <a:pPr marL="365125" indent="0">
              <a:buNone/>
            </a:pPr>
            <a:r>
              <a:rPr lang="nl-NL" altLang="nl-NL" dirty="0"/>
              <a:t>in ieder geval gedurende 3 maanden, </a:t>
            </a:r>
          </a:p>
          <a:p>
            <a:pPr marL="365125" indent="0">
              <a:buNone/>
            </a:pPr>
            <a:r>
              <a:rPr lang="nl-NL" altLang="nl-NL" dirty="0"/>
              <a:t>daarna afhankelijk van omstandigheden</a:t>
            </a:r>
          </a:p>
          <a:p>
            <a:pPr marL="365125" indent="0">
              <a:buNone/>
            </a:pPr>
            <a:endParaRPr lang="nl-NL" altLang="nl-NL" dirty="0"/>
          </a:p>
          <a:p>
            <a:pPr lvl="1"/>
            <a:r>
              <a:rPr lang="nl-NL" altLang="nl-NL" dirty="0"/>
              <a:t>Bij hoog </a:t>
            </a:r>
            <a:r>
              <a:rPr lang="nl-NL" altLang="nl-NL" dirty="0" err="1"/>
              <a:t>bloedingrisico</a:t>
            </a:r>
            <a:r>
              <a:rPr lang="nl-NL" altLang="nl-NL" dirty="0"/>
              <a:t> meestal stop na 3 maanden</a:t>
            </a:r>
          </a:p>
          <a:p>
            <a:pPr lvl="1"/>
            <a:r>
              <a:rPr lang="nl-NL" altLang="nl-NL" dirty="0"/>
              <a:t>Na recidief VTE meestal langdurig door</a:t>
            </a:r>
          </a:p>
          <a:p>
            <a:pPr lvl="1"/>
            <a:r>
              <a:rPr lang="nl-NL" altLang="nl-NL" dirty="0"/>
              <a:t>Bij maligniteits-geassocieerde VTE meestal langdurig</a:t>
            </a:r>
          </a:p>
          <a:p>
            <a:pPr lvl="1"/>
            <a:r>
              <a:rPr lang="nl-NL" altLang="nl-NL" dirty="0"/>
              <a:t>Bij niet-uitgelokte VTE individuele afweging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91EE14-8A82-D0EF-F530-6374FBE81CF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9749B5-8EDF-D4E6-CCEF-C19444635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8BF30C-A678-4651-F0D1-58E404834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14</a:t>
            </a:fld>
            <a:endParaRPr lang="nl-NL"/>
          </a:p>
        </p:txBody>
      </p:sp>
      <p:pic>
        <p:nvPicPr>
          <p:cNvPr id="7" name="Graphic 6" descr="Naar rechts wijzende wijsvinger met handrug met effen opvulling">
            <a:extLst>
              <a:ext uri="{FF2B5EF4-FFF2-40B4-BE49-F238E27FC236}">
                <a16:creationId xmlns:a16="http://schemas.microsoft.com/office/drawing/2014/main" id="{DB491711-46CC-5103-BEEA-C5D53DB88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143362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C75C7-CEF7-A249-7BC2-7EF06AF04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Indicatie therapeutische antistolling</a:t>
            </a:r>
            <a:br>
              <a:rPr lang="nl-NL" dirty="0"/>
            </a:br>
            <a:r>
              <a:rPr lang="nl-NL" dirty="0"/>
              <a:t>- VTE</a:t>
            </a:r>
          </a:p>
        </p:txBody>
      </p:sp>
      <p:sp>
        <p:nvSpPr>
          <p:cNvPr id="18435" name="Tijdelijke aanduiding voor inhoud 2">
            <a:extLst>
              <a:ext uri="{FF2B5EF4-FFF2-40B4-BE49-F238E27FC236}">
                <a16:creationId xmlns:a16="http://schemas.microsoft.com/office/drawing/2014/main" id="{93C1C13F-B3E6-8101-F1BD-5AE693C8C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Doorgemaakte veneuze </a:t>
            </a:r>
            <a:r>
              <a:rPr lang="nl-NL" altLang="nl-NL" dirty="0" err="1"/>
              <a:t>tromboembolie</a:t>
            </a:r>
            <a:r>
              <a:rPr lang="nl-NL" altLang="nl-NL" dirty="0"/>
              <a:t> (VTE):</a:t>
            </a:r>
          </a:p>
          <a:p>
            <a:pPr marL="365125" indent="-365125" eaLnBrk="1" hangingPunct="1">
              <a:buNone/>
            </a:pPr>
            <a:r>
              <a:rPr lang="nl-NL" altLang="nl-NL" dirty="0"/>
              <a:t>	in ieder geval gedurende 3 maanden, </a:t>
            </a:r>
          </a:p>
          <a:p>
            <a:pPr marL="365125" indent="-365125" eaLnBrk="1" hangingPunct="1">
              <a:buNone/>
            </a:pPr>
            <a:r>
              <a:rPr lang="nl-NL" altLang="nl-NL" dirty="0"/>
              <a:t>	daarna afhankelijk van omstandigheden</a:t>
            </a:r>
          </a:p>
          <a:p>
            <a:pPr marL="365125" indent="-365125" eaLnBrk="1" hangingPunct="1">
              <a:buNone/>
            </a:pPr>
            <a:endParaRPr lang="nl-NL" altLang="nl-NL" dirty="0"/>
          </a:p>
          <a:p>
            <a:pPr lvl="1" eaLnBrk="1" hangingPunct="1"/>
            <a:r>
              <a:rPr lang="nl-NL" altLang="nl-NL" dirty="0"/>
              <a:t>Soms acenocoumarol (of fenprocoumon)</a:t>
            </a:r>
          </a:p>
          <a:p>
            <a:pPr lvl="1" eaLnBrk="1" hangingPunct="1"/>
            <a:r>
              <a:rPr lang="nl-NL" altLang="nl-NL" dirty="0"/>
              <a:t>Meestal DOAC (zie later). Pas op: eerste zes maanden van behandeling volledige dosis, daarna soms gehalveerd</a:t>
            </a:r>
          </a:p>
          <a:p>
            <a:pPr lvl="1" eaLnBrk="1" hangingPunct="1"/>
            <a:r>
              <a:rPr lang="nl-NL" altLang="nl-NL" dirty="0"/>
              <a:t>LMWH bij kanker of zwangerschap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A33A49-0BA9-FF88-E778-B3B6EC9818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94054B-E93A-755E-4BD5-238FF3178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2031BB-6937-3BDC-CF5D-50312B35A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15</a:t>
            </a:fld>
            <a:endParaRPr lang="nl-NL"/>
          </a:p>
        </p:txBody>
      </p:sp>
      <p:pic>
        <p:nvPicPr>
          <p:cNvPr id="7" name="Graphic 6" descr="Naar rechts wijzende wijsvinger met handrug met effen opvulling">
            <a:extLst>
              <a:ext uri="{FF2B5EF4-FFF2-40B4-BE49-F238E27FC236}">
                <a16:creationId xmlns:a16="http://schemas.microsoft.com/office/drawing/2014/main" id="{E2221B4D-5D1C-D4C7-969A-11A04A2AA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143362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56B90-445C-B3C2-5656-0EE4BF8CB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nl-NL" dirty="0"/>
              <a:t>Indicatie therapeutische antistolling </a:t>
            </a:r>
            <a:br>
              <a:rPr lang="nl-NL" dirty="0"/>
            </a:br>
            <a:r>
              <a:rPr lang="nl-NL" dirty="0"/>
              <a:t>- 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55BC3F-C502-C7B4-BC0F-7002218FE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Alleen </a:t>
            </a:r>
            <a:r>
              <a:rPr lang="nl-NL" dirty="0"/>
              <a:t>bij ontbreken van risicofactoren én leeftijd onder de 66 wordt geen antistolling gegeven</a:t>
            </a:r>
          </a:p>
          <a:p>
            <a:pPr lvl="1"/>
            <a:r>
              <a:rPr lang="nl-NL" dirty="0"/>
              <a:t>Risicofactoren volgens CHADS2VA2Sc score</a:t>
            </a:r>
          </a:p>
          <a:p>
            <a:pPr lvl="1"/>
            <a:r>
              <a:rPr lang="nl-NL" dirty="0"/>
              <a:t>Soms acenocoumarol (of fenprocoumon)</a:t>
            </a:r>
          </a:p>
          <a:p>
            <a:pPr lvl="1"/>
            <a:r>
              <a:rPr lang="nl-NL" dirty="0"/>
              <a:t>Meestal DOAC (zie later)</a:t>
            </a:r>
          </a:p>
          <a:p>
            <a:pPr lvl="1"/>
            <a:r>
              <a:rPr lang="nl-NL" dirty="0"/>
              <a:t>Nooit Acetylsalicylzuur</a:t>
            </a:r>
          </a:p>
          <a:p>
            <a:pPr marL="457200" lvl="1" indent="0">
              <a:buNone/>
            </a:pPr>
            <a:endParaRPr lang="nl-NL" sz="2000" dirty="0"/>
          </a:p>
          <a:p>
            <a:r>
              <a:rPr lang="nl-NL" dirty="0"/>
              <a:t>Beetje tegen-intuïtief, maar winst van antistolling wordt groter naarmate patiënten ouder worden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7FA4E9-54E8-332B-BD56-F390371CC6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863BE7-09E4-96AD-E826-644861B63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547688-98E2-5A1F-3C90-BBF1095DD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16</a:t>
            </a:fld>
            <a:endParaRPr lang="nl-NL"/>
          </a:p>
        </p:txBody>
      </p:sp>
      <p:pic>
        <p:nvPicPr>
          <p:cNvPr id="7" name="Graphic 6" descr="Naar rechts wijzende wijsvinger met handrug met effen opvulling">
            <a:extLst>
              <a:ext uri="{FF2B5EF4-FFF2-40B4-BE49-F238E27FC236}">
                <a16:creationId xmlns:a16="http://schemas.microsoft.com/office/drawing/2014/main" id="{2DA136EC-E425-6EE4-8769-7C97150E1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143362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>
            <a:extLst>
              <a:ext uri="{FF2B5EF4-FFF2-40B4-BE49-F238E27FC236}">
                <a16:creationId xmlns:a16="http://schemas.microsoft.com/office/drawing/2014/main" id="{9512C67C-ADC7-C635-D5CA-4B357DA9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CHA</a:t>
            </a:r>
            <a:r>
              <a:rPr lang="nl-NL" altLang="nl-NL" sz="2800" dirty="0"/>
              <a:t>2</a:t>
            </a:r>
            <a:r>
              <a:rPr lang="nl-NL" altLang="nl-NL" dirty="0"/>
              <a:t>DS</a:t>
            </a:r>
            <a:r>
              <a:rPr lang="nl-NL" altLang="nl-NL" sz="2800" dirty="0"/>
              <a:t>2</a:t>
            </a:r>
            <a:r>
              <a:rPr lang="nl-NL" altLang="nl-NL" dirty="0"/>
              <a:t>-VASC-score 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93CBAC05-3041-0C11-FBB2-64E8D5295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F83DA6B6-D464-A302-4948-B5BA0BDA7E5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53E24461-455E-8E2A-CDF4-0A64E9958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8D72931-7ABB-F783-24E2-AD58BF446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6579EE4D-8BF9-DC7C-36AB-474D1555F26B}"/>
              </a:ext>
            </a:extLst>
          </p:cNvPr>
          <p:cNvSpPr/>
          <p:nvPr/>
        </p:nvSpPr>
        <p:spPr>
          <a:xfrm>
            <a:off x="755650" y="1773238"/>
            <a:ext cx="7920038" cy="935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20484" name="Picture 5">
            <a:extLst>
              <a:ext uri="{FF2B5EF4-FFF2-40B4-BE49-F238E27FC236}">
                <a16:creationId xmlns:a16="http://schemas.microsoft.com/office/drawing/2014/main" id="{2AF954B0-F1CD-EB37-3300-A654F2FCE0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40" b="12659"/>
          <a:stretch/>
        </p:blipFill>
        <p:spPr bwMode="auto">
          <a:xfrm>
            <a:off x="395536" y="1556792"/>
            <a:ext cx="8364151" cy="298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CCE58-A414-6CDB-344B-7D969B1B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Indicatie therapeutische antistolling </a:t>
            </a:r>
            <a:br>
              <a:rPr lang="nl-NL" dirty="0"/>
            </a:br>
            <a:r>
              <a:rPr lang="nl-NL" dirty="0"/>
              <a:t>- hartkleppen</a:t>
            </a:r>
          </a:p>
        </p:txBody>
      </p:sp>
      <p:sp>
        <p:nvSpPr>
          <p:cNvPr id="21507" name="Tijdelijke aanduiding voor inhoud 2">
            <a:extLst>
              <a:ext uri="{FF2B5EF4-FFF2-40B4-BE49-F238E27FC236}">
                <a16:creationId xmlns:a16="http://schemas.microsoft.com/office/drawing/2014/main" id="{0B3C3E93-78E0-09FA-ABA5-8B6919356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Mechanische kunstkleppen</a:t>
            </a:r>
          </a:p>
          <a:p>
            <a:pPr lvl="1" eaLnBrk="1" hangingPunct="1"/>
            <a:r>
              <a:rPr lang="nl-NL" altLang="nl-NL" dirty="0"/>
              <a:t>Altijd acenocoumarol (of fenprocoumon)</a:t>
            </a:r>
          </a:p>
          <a:p>
            <a:pPr lvl="1" eaLnBrk="1" hangingPunct="1"/>
            <a:r>
              <a:rPr lang="nl-NL" altLang="nl-NL" dirty="0"/>
              <a:t>Nooit </a:t>
            </a:r>
            <a:r>
              <a:rPr lang="nl-NL" altLang="nl-NL" dirty="0" err="1"/>
              <a:t>DOACs</a:t>
            </a:r>
            <a:endParaRPr lang="nl-NL" altLang="nl-NL" dirty="0"/>
          </a:p>
          <a:p>
            <a:pPr lvl="1" eaLnBrk="1" hangingPunct="1"/>
            <a:r>
              <a:rPr lang="nl-NL" altLang="nl-NL" dirty="0"/>
              <a:t>Soms gecombineerd met Acetylsalicylzuur</a:t>
            </a:r>
          </a:p>
          <a:p>
            <a:pPr lvl="1" eaLnBrk="1" hangingPunct="1"/>
            <a:endParaRPr lang="nl-NL" altLang="nl-NL" dirty="0"/>
          </a:p>
          <a:p>
            <a:pPr lvl="1" eaLnBrk="1" hangingPunct="1"/>
            <a:endParaRPr lang="nl-NL" altLang="nl-NL" dirty="0"/>
          </a:p>
          <a:p>
            <a:pPr lvl="1" eaLnBrk="1" hangingPunct="1"/>
            <a:endParaRPr lang="nl-NL" alt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492AA8-DE7C-266A-64F6-7FD9AF23E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AE97F4-8874-C5A8-6F6F-D7865D391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37A37A-A81D-48C0-9194-82D862DD9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74A92C5-2982-D17B-4A58-999902CD422C}"/>
              </a:ext>
            </a:extLst>
          </p:cNvPr>
          <p:cNvSpPr txBox="1"/>
          <p:nvPr/>
        </p:nvSpPr>
        <p:spPr>
          <a:xfrm>
            <a:off x="452898" y="3863181"/>
            <a:ext cx="8229599" cy="13849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marL="12700" indent="0" eaLnBrk="1" hangingPunct="1">
              <a:buNone/>
            </a:pPr>
            <a:r>
              <a:rPr lang="nl-NL" altLang="nl-NL" sz="2800" dirty="0">
                <a:solidFill>
                  <a:schemeClr val="bg1"/>
                </a:solidFill>
              </a:rPr>
              <a:t>Dit zijn hoog-risico patiënten: </a:t>
            </a:r>
          </a:p>
          <a:p>
            <a:pPr marL="12700" indent="0" eaLnBrk="1" hangingPunct="1">
              <a:buNone/>
            </a:pPr>
            <a:r>
              <a:rPr lang="nl-NL" altLang="nl-NL" sz="2800" dirty="0">
                <a:solidFill>
                  <a:schemeClr val="bg1"/>
                </a:solidFill>
              </a:rPr>
              <a:t>bij bloedingen en ingrepen </a:t>
            </a:r>
          </a:p>
          <a:p>
            <a:pPr marL="12700" indent="0" eaLnBrk="1" hangingPunct="1">
              <a:buNone/>
            </a:pPr>
            <a:r>
              <a:rPr lang="nl-NL" altLang="nl-NL" sz="2800" dirty="0">
                <a:solidFill>
                  <a:schemeClr val="bg1"/>
                </a:solidFill>
              </a:rPr>
              <a:t>laagdrempelig overleg met cardioloog of stollingsarts</a:t>
            </a:r>
          </a:p>
        </p:txBody>
      </p:sp>
      <p:pic>
        <p:nvPicPr>
          <p:cNvPr id="9" name="Graphic 8" descr="Naar rechts wijzende wijsvinger met handrug met effen opvulling">
            <a:extLst>
              <a:ext uri="{FF2B5EF4-FFF2-40B4-BE49-F238E27FC236}">
                <a16:creationId xmlns:a16="http://schemas.microsoft.com/office/drawing/2014/main" id="{ACBD2236-20C6-3916-43D2-871813397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143362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>
            <a:extLst>
              <a:ext uri="{FF2B5EF4-FFF2-40B4-BE49-F238E27FC236}">
                <a16:creationId xmlns:a16="http://schemas.microsoft.com/office/drawing/2014/main" id="{8224999E-9981-FE08-ED6B-DF55306FC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Kernpunten!</a:t>
            </a:r>
          </a:p>
        </p:txBody>
      </p:sp>
      <p:sp>
        <p:nvSpPr>
          <p:cNvPr id="34819" name="Tijdelijke aanduiding voor inhoud 2">
            <a:extLst>
              <a:ext uri="{FF2B5EF4-FFF2-40B4-BE49-F238E27FC236}">
                <a16:creationId xmlns:a16="http://schemas.microsoft.com/office/drawing/2014/main" id="{28E19B0A-D972-5FA0-5767-7BE899660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Wees je bewust wat je patiënt gebruikt voor antistolling</a:t>
            </a:r>
          </a:p>
          <a:p>
            <a:pPr lvl="1" eaLnBrk="1" hangingPunct="1"/>
            <a:r>
              <a:rPr lang="nl-NL" altLang="nl-NL" dirty="0"/>
              <a:t>Wat is de indicatie ?</a:t>
            </a:r>
          </a:p>
          <a:p>
            <a:pPr eaLnBrk="1" hangingPunct="1"/>
            <a:r>
              <a:rPr lang="nl-NL" altLang="nl-NL" dirty="0"/>
              <a:t>Denk om tromboseprofylaxe</a:t>
            </a:r>
          </a:p>
          <a:p>
            <a:pPr eaLnBrk="1" hangingPunct="1"/>
            <a:r>
              <a:rPr lang="nl-NL" altLang="nl-NL"/>
              <a:t>Patiënten </a:t>
            </a:r>
            <a:r>
              <a:rPr lang="nl-NL" altLang="nl-NL" dirty="0"/>
              <a:t>met kunstkleppen laagdrempelig overleggen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7DB27B-DAF6-FF98-9D00-F8F5D9667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2E063B-A0EF-5843-2E31-49A547EC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Antistolling – TTEC Scholing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FB8144-4B6E-4A20-43F8-B42ECB160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E86E1151-2512-0471-54EB-5A58D065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altLang="nl-NL" sz="4000" dirty="0"/>
              <a:t>Introductie Antistolling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F365AB-5070-FF52-F3FB-A1ABDD996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dirty="0"/>
              <a:t>Gebruikt om trombose te voorkomen of te behandelen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800" dirty="0"/>
              <a:t>Geeft </a:t>
            </a:r>
            <a:r>
              <a:rPr lang="nl-NL" sz="2800" u="sng" dirty="0"/>
              <a:t>altijd</a:t>
            </a:r>
            <a:r>
              <a:rPr lang="nl-NL" sz="2800" dirty="0"/>
              <a:t> een verhoogd risico op bloeding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310713CB-949E-9D70-2530-F043D31E6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5F0B7BDE-E590-137E-4154-6A86C1E70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852AB77E-DB65-3C40-9AE5-3F1EDCCDC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10" name="Afbeelding 5">
            <a:extLst>
              <a:ext uri="{FF2B5EF4-FFF2-40B4-BE49-F238E27FC236}">
                <a16:creationId xmlns:a16="http://schemas.microsoft.com/office/drawing/2014/main" id="{4B6EBAD9-DDAB-51AB-153B-C2882F8D5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7" t="-2" r="11812" b="-684"/>
          <a:stretch>
            <a:fillRect/>
          </a:stretch>
        </p:blipFill>
        <p:spPr bwMode="auto">
          <a:xfrm>
            <a:off x="1547664" y="2636912"/>
            <a:ext cx="5904655" cy="325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jdelijke aanduiding voor inhoud 1">
            <a:extLst>
              <a:ext uri="{FF2B5EF4-FFF2-40B4-BE49-F238E27FC236}">
                <a16:creationId xmlns:a16="http://schemas.microsoft.com/office/drawing/2014/main" id="{DFAC78FB-C3D8-C790-C768-2DFEC85AA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70" y="4995196"/>
            <a:ext cx="3240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nl-NL" altLang="nl-NL" sz="2400" dirty="0">
                <a:latin typeface="Calibri" panose="020F0502020204030204" pitchFamily="34" charset="0"/>
              </a:rPr>
              <a:t>het voorkómen van bloedingen         </a:t>
            </a:r>
          </a:p>
          <a:p>
            <a:pPr marL="0" indent="0">
              <a:buFontTx/>
              <a:buNone/>
            </a:pPr>
            <a:endParaRPr lang="nl-NL" altLang="nl-NL" sz="2400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nl-NL" altLang="nl-NL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nl-NL" altLang="nl-NL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nl-NL" altLang="nl-NL" dirty="0">
              <a:latin typeface="Calibri" panose="020F0502020204030204" pitchFamily="34" charset="0"/>
            </a:endParaRPr>
          </a:p>
        </p:txBody>
      </p:sp>
      <p:sp>
        <p:nvSpPr>
          <p:cNvPr id="14" name="Tekstvak 9">
            <a:extLst>
              <a:ext uri="{FF2B5EF4-FFF2-40B4-BE49-F238E27FC236}">
                <a16:creationId xmlns:a16="http://schemas.microsoft.com/office/drawing/2014/main" id="{4CC778A4-F9C1-B565-F3E3-27AEE4585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35" y="4958317"/>
            <a:ext cx="3240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NL" altLang="nl-NL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nl-NL" altLang="nl-NL" sz="2400" dirty="0">
                <a:latin typeface="Calibri" panose="020F0502020204030204" pitchFamily="34" charset="0"/>
              </a:rPr>
              <a:t>het voorkómen van (uitbreiding van) trombose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13FC510-27AC-BF2A-EEC4-73B81ACF33F2}"/>
              </a:ext>
            </a:extLst>
          </p:cNvPr>
          <p:cNvSpPr txBox="1"/>
          <p:nvPr/>
        </p:nvSpPr>
        <p:spPr>
          <a:xfrm>
            <a:off x="5237256" y="4351421"/>
            <a:ext cx="2071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altLang="nl-NL" sz="24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</a:rPr>
              <a:t> </a:t>
            </a:r>
            <a:r>
              <a:rPr lang="nl-NL" altLang="nl-NL" sz="24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</a:rPr>
              <a:t>Veiligheid </a:t>
            </a:r>
            <a:r>
              <a:rPr lang="nl-NL" altLang="nl-NL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196C5367-D775-FC91-CB0C-9030B39C85B3}"/>
              </a:ext>
            </a:extLst>
          </p:cNvPr>
          <p:cNvSpPr txBox="1"/>
          <p:nvPr/>
        </p:nvSpPr>
        <p:spPr>
          <a:xfrm>
            <a:off x="1691680" y="4351421"/>
            <a:ext cx="2071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altLang="nl-NL" sz="24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</a:rPr>
              <a:t> Effectiviteit     </a:t>
            </a:r>
            <a:endParaRPr lang="nl-NL" sz="2400" dirty="0">
              <a:solidFill>
                <a:schemeClr val="bg1"/>
              </a:solidFill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3735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>
            <a:extLst>
              <a:ext uri="{FF2B5EF4-FFF2-40B4-BE49-F238E27FC236}">
                <a16:creationId xmlns:a16="http://schemas.microsoft.com/office/drawing/2014/main" id="{EDE65906-AA6C-8592-F1E4-378A1D49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altLang="nl-NL" sz="4000" dirty="0"/>
              <a:t>Twee groepen ‘bloedverdunners’</a:t>
            </a:r>
          </a:p>
        </p:txBody>
      </p:sp>
      <p:sp>
        <p:nvSpPr>
          <p:cNvPr id="6147" name="Tijdelijke aanduiding voor inhoud 2">
            <a:extLst>
              <a:ext uri="{FF2B5EF4-FFF2-40B4-BE49-F238E27FC236}">
                <a16:creationId xmlns:a16="http://schemas.microsoft.com/office/drawing/2014/main" id="{8AD120DF-A16E-EFCF-1FB9-A0E1BCC4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Antistollingsmiddelen</a:t>
            </a:r>
          </a:p>
          <a:p>
            <a:pPr lvl="1" eaLnBrk="1" hangingPunct="1"/>
            <a:r>
              <a:rPr lang="nl-NL" altLang="nl-NL" sz="2400" dirty="0"/>
              <a:t>Vitamine K antagonisten (zoals acenocoumarol)</a:t>
            </a:r>
          </a:p>
          <a:p>
            <a:pPr lvl="1" eaLnBrk="1" hangingPunct="1"/>
            <a:r>
              <a:rPr lang="nl-NL" altLang="nl-NL" dirty="0" err="1"/>
              <a:t>DOAC’s</a:t>
            </a:r>
            <a:r>
              <a:rPr lang="nl-NL" altLang="nl-NL" dirty="0"/>
              <a:t> (zoals </a:t>
            </a:r>
            <a:r>
              <a:rPr lang="nl-NL" altLang="nl-NL" dirty="0" err="1"/>
              <a:t>dabigatran</a:t>
            </a:r>
            <a:r>
              <a:rPr lang="nl-NL" altLang="nl-NL" dirty="0"/>
              <a:t>, </a:t>
            </a:r>
            <a:r>
              <a:rPr lang="nl-NL" altLang="nl-NL" dirty="0" err="1"/>
              <a:t>rivaroxaban</a:t>
            </a:r>
            <a:r>
              <a:rPr lang="nl-NL" altLang="nl-NL" dirty="0"/>
              <a:t> en </a:t>
            </a:r>
            <a:r>
              <a:rPr lang="nl-NL" altLang="nl-NL" dirty="0" err="1"/>
              <a:t>apixaban</a:t>
            </a:r>
            <a:r>
              <a:rPr lang="nl-NL" altLang="nl-NL" dirty="0"/>
              <a:t>)</a:t>
            </a:r>
          </a:p>
          <a:p>
            <a:pPr lvl="1" eaLnBrk="1" hangingPunct="1"/>
            <a:r>
              <a:rPr lang="nl-NL" altLang="nl-NL" sz="2400" dirty="0"/>
              <a:t>LMWH (zoals </a:t>
            </a:r>
            <a:r>
              <a:rPr lang="nl-NL" altLang="nl-NL" sz="2400" dirty="0" err="1"/>
              <a:t>nadroparine</a:t>
            </a:r>
            <a:r>
              <a:rPr lang="nl-NL" altLang="nl-NL" sz="2400" dirty="0"/>
              <a:t> en </a:t>
            </a:r>
            <a:r>
              <a:rPr lang="nl-NL" altLang="nl-NL" sz="2400" dirty="0" err="1"/>
              <a:t>enoxaparine</a:t>
            </a:r>
            <a:r>
              <a:rPr lang="nl-NL" altLang="nl-NL" sz="2400" dirty="0"/>
              <a:t>)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Bloedplaatjesremmers</a:t>
            </a:r>
          </a:p>
          <a:p>
            <a:pPr lvl="1" eaLnBrk="1" hangingPunct="1"/>
            <a:r>
              <a:rPr lang="nl-NL" altLang="nl-NL" sz="2400" dirty="0"/>
              <a:t>Acetylsalicylzuur en carbasalaatcalcium</a:t>
            </a:r>
          </a:p>
          <a:p>
            <a:pPr lvl="1" eaLnBrk="1" hangingPunct="1"/>
            <a:r>
              <a:rPr lang="nl-NL" altLang="nl-NL" sz="2400" dirty="0"/>
              <a:t>Clopidogrel, </a:t>
            </a:r>
            <a:r>
              <a:rPr lang="nl-NL" altLang="nl-NL" sz="2400" dirty="0" err="1"/>
              <a:t>ticagrelor</a:t>
            </a:r>
            <a:r>
              <a:rPr lang="nl-NL" altLang="nl-NL" sz="2400" dirty="0"/>
              <a:t>, </a:t>
            </a:r>
            <a:r>
              <a:rPr lang="nl-NL" altLang="nl-NL" sz="2400" dirty="0" err="1"/>
              <a:t>prasugrel</a:t>
            </a:r>
            <a:endParaRPr lang="nl-NL" altLang="nl-NL" sz="2400" dirty="0"/>
          </a:p>
          <a:p>
            <a:pPr lvl="1" eaLnBrk="1" hangingPunct="1"/>
            <a:endParaRPr lang="nl-NL" alt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9328B4-ECCB-5B52-AEA6-A4734E845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EC0EA0-D16B-D4C5-1D15-F158A1EEE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91975C-3136-4A18-C9D5-3886AAD3B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3</a:t>
            </a:fld>
            <a:endParaRPr lang="nl-NL"/>
          </a:p>
        </p:txBody>
      </p:sp>
      <p:pic>
        <p:nvPicPr>
          <p:cNvPr id="3" name="Graphic 2" descr="Medicijnen met effen opvulling">
            <a:extLst>
              <a:ext uri="{FF2B5EF4-FFF2-40B4-BE49-F238E27FC236}">
                <a16:creationId xmlns:a16="http://schemas.microsoft.com/office/drawing/2014/main" id="{0E70F70B-4EE1-8640-FE16-293D4FCAD2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46800" y="5013335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733BFB00-A5EA-16F8-6F4E-36D5B9D7D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Vitamine K-antagonist (VKA)</a:t>
            </a:r>
          </a:p>
        </p:txBody>
      </p:sp>
      <p:sp>
        <p:nvSpPr>
          <p:cNvPr id="7171" name="Tijdelijke aanduiding voor inhoud 2">
            <a:extLst>
              <a:ext uri="{FF2B5EF4-FFF2-40B4-BE49-F238E27FC236}">
                <a16:creationId xmlns:a16="http://schemas.microsoft.com/office/drawing/2014/main" id="{979CBA5D-9431-8685-8724-132B4E8DA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Remt als antagonist van vitamine K de aanmaak van de vitamine K afhankelijke stollingsfactoren</a:t>
            </a:r>
          </a:p>
          <a:p>
            <a:pPr marL="0" indent="0" eaLnBrk="1" hangingPunct="1">
              <a:buNone/>
            </a:pPr>
            <a:endParaRPr lang="nl-NL" altLang="nl-NL" dirty="0"/>
          </a:p>
          <a:p>
            <a:pPr eaLnBrk="1" hangingPunct="1"/>
            <a:r>
              <a:rPr lang="nl-NL" altLang="nl-NL" dirty="0"/>
              <a:t>Vitamine K-antagonisten hebben geen invloed op al aanwezige stollingsfactoren. Daarom duurt het na starten van de behandeling </a:t>
            </a:r>
            <a:r>
              <a:rPr lang="nl-NL" altLang="nl-NL" u="sng" dirty="0"/>
              <a:t>2–3 dagen</a:t>
            </a:r>
            <a:r>
              <a:rPr lang="nl-NL" altLang="nl-NL" dirty="0"/>
              <a:t> voordat het doel is bereikt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1E2ADE-B20F-5BD2-6196-F84726DA1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FFCC57-A691-1DE9-A76C-A3F76FCD8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125942-FFEF-FE6F-3AA8-C76AB8F18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3" name="Graphic 2" descr="Maandkalender met effen opvulling">
            <a:extLst>
              <a:ext uri="{FF2B5EF4-FFF2-40B4-BE49-F238E27FC236}">
                <a16:creationId xmlns:a16="http://schemas.microsoft.com/office/drawing/2014/main" id="{32EE746E-0E08-12C7-C1C3-211D8E175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46800" y="5025787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>
            <a:extLst>
              <a:ext uri="{FF2B5EF4-FFF2-40B4-BE49-F238E27FC236}">
                <a16:creationId xmlns:a16="http://schemas.microsoft.com/office/drawing/2014/main" id="{103D42CB-D2EE-C597-AB10-4E079B1D7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Vitamine K antagonist (VKA)</a:t>
            </a:r>
          </a:p>
        </p:txBody>
      </p:sp>
      <p:sp>
        <p:nvSpPr>
          <p:cNvPr id="4099" name="Tijdelijke aanduiding voor inhoud 2">
            <a:extLst>
              <a:ext uri="{FF2B5EF4-FFF2-40B4-BE49-F238E27FC236}">
                <a16:creationId xmlns:a16="http://schemas.microsoft.com/office/drawing/2014/main" id="{83C8A734-B5D6-0AAE-14CB-AA1D8830E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400" dirty="0"/>
              <a:t>Doseren op geleide van INR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400" dirty="0"/>
              <a:t>Acenocoumarol 1 mg, max effect na 36-72 uur, houdt aan tot 48 uur na laatste dosis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400" dirty="0"/>
              <a:t>Fenprocoumon/</a:t>
            </a:r>
            <a:r>
              <a:rPr lang="nl-NL" altLang="nl-NL" sz="2400" dirty="0" err="1"/>
              <a:t>Marcoumar</a:t>
            </a:r>
            <a:r>
              <a:rPr lang="nl-NL" altLang="nl-NL" sz="2400" dirty="0"/>
              <a:t>® 3 mg. Effect houdt veel langer aan, tot wel twee weken. Starten/door doseren alleen in overleg met deskundige.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altLang="nl-NL" sz="13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l-NL" altLang="nl-NL" sz="2400" dirty="0"/>
              <a:t>Start dosis acenocoumarol nieuwe patiënt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400" u="sng" dirty="0"/>
              <a:t>Volwassenen &lt; 70 jaar</a:t>
            </a:r>
            <a:r>
              <a:rPr lang="nl-NL" altLang="nl-NL" sz="2400" dirty="0"/>
              <a:t>:</a:t>
            </a:r>
          </a:p>
          <a:p>
            <a:pPr marL="365125" indent="0" eaLnBrk="1" fontAlgn="auto" hangingPunct="1">
              <a:spcAft>
                <a:spcPts val="0"/>
              </a:spcAft>
              <a:buNone/>
              <a:defRPr/>
            </a:pPr>
            <a:r>
              <a:rPr lang="nl-NL" altLang="nl-NL" sz="2400" dirty="0"/>
              <a:t>Dag 1: 6 mg, dag 2: 4 mg, dag 3: 2 mg, daarna opgeleide van INR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altLang="nl-NL" sz="13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400" u="sng" dirty="0"/>
              <a:t>Bij leeftijd ≥ 70 jaar of relatieve contra-indicaties </a:t>
            </a:r>
            <a:r>
              <a:rPr lang="nl-NL" altLang="nl-NL" sz="2400" dirty="0"/>
              <a:t>(gestoorde leverfunctie, ziekte of algemeen slechte conditie): </a:t>
            </a:r>
          </a:p>
          <a:p>
            <a:pPr marL="312738" indent="0" eaLnBrk="1" fontAlgn="auto" hangingPunct="1">
              <a:spcAft>
                <a:spcPts val="0"/>
              </a:spcAft>
              <a:buNone/>
              <a:defRPr/>
            </a:pPr>
            <a:r>
              <a:rPr lang="nl-NL" altLang="nl-NL" sz="2400" dirty="0"/>
              <a:t>Dag 1: 4 mg of 3 mg, dag 2: 2 mg, dag 3: 1 mg, daarna opgeleide van INR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altLang="nl-NL" sz="13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400" dirty="0"/>
              <a:t>Bekende patiënten van trombosedienst </a:t>
            </a:r>
            <a:r>
              <a:rPr lang="nl-NL" altLang="nl-NL" sz="2400" dirty="0" err="1"/>
              <a:t>herstarten</a:t>
            </a:r>
            <a:r>
              <a:rPr lang="nl-NL" altLang="nl-NL" sz="2400" dirty="0"/>
              <a:t> met eigen schema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D046A7-F382-01B8-34C9-B8600E0B2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0988FC-D5C6-D26E-5C9C-80FBB6BBB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0D024E-2FB3-4062-9E41-144CCA295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>
            <a:extLst>
              <a:ext uri="{FF2B5EF4-FFF2-40B4-BE49-F238E27FC236}">
                <a16:creationId xmlns:a16="http://schemas.microsoft.com/office/drawing/2014/main" id="{F086AE70-5613-0686-F0FA-BB356FDB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/>
              <a:t>Directe orale anticoagulantia (</a:t>
            </a:r>
            <a:r>
              <a:rPr lang="nl-NL" altLang="nl-NL" dirty="0" err="1"/>
              <a:t>DOAC’s</a:t>
            </a:r>
            <a:r>
              <a:rPr lang="nl-NL" altLang="nl-NL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6323D0-8465-78DC-0476-1310AEF5E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400" b="1" dirty="0" err="1"/>
              <a:t>Api</a:t>
            </a:r>
            <a:r>
              <a:rPr lang="nl-NL" sz="2400" b="1" u="sng" dirty="0" err="1"/>
              <a:t>xa</a:t>
            </a:r>
            <a:r>
              <a:rPr lang="nl-NL" sz="2400" b="1" dirty="0" err="1"/>
              <a:t>ban</a:t>
            </a:r>
            <a:r>
              <a:rPr lang="nl-NL" sz="2400" b="1" dirty="0"/>
              <a:t>, </a:t>
            </a:r>
            <a:r>
              <a:rPr lang="nl-NL" sz="2400" b="1" dirty="0" err="1"/>
              <a:t>edo</a:t>
            </a:r>
            <a:r>
              <a:rPr lang="nl-NL" sz="2400" b="1" u="sng" dirty="0" err="1"/>
              <a:t>xa</a:t>
            </a:r>
            <a:r>
              <a:rPr lang="nl-NL" sz="2400" b="1" dirty="0" err="1"/>
              <a:t>ban</a:t>
            </a:r>
            <a:r>
              <a:rPr lang="nl-NL" sz="2400" b="1" dirty="0"/>
              <a:t> en </a:t>
            </a:r>
            <a:r>
              <a:rPr lang="nl-NL" sz="2400" b="1" dirty="0" err="1"/>
              <a:t>rivaro</a:t>
            </a:r>
            <a:r>
              <a:rPr lang="nl-NL" sz="2400" b="1" u="sng" dirty="0" err="1"/>
              <a:t>xa</a:t>
            </a:r>
            <a:r>
              <a:rPr lang="nl-NL" sz="2400" b="1" dirty="0" err="1"/>
              <a:t>ban</a:t>
            </a:r>
            <a:endParaRPr lang="nl-NL" sz="2400" b="1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remmen direct stollingsfactor </a:t>
            </a:r>
            <a:r>
              <a:rPr lang="nl-NL" dirty="0" err="1"/>
              <a:t>Xa</a:t>
            </a:r>
            <a:r>
              <a:rPr lang="nl-NL" dirty="0"/>
              <a:t>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nl-NL" sz="20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b="1" dirty="0" err="1"/>
              <a:t>Dabiga</a:t>
            </a:r>
            <a:r>
              <a:rPr lang="nl-NL" sz="2400" b="1" u="sng" dirty="0" err="1"/>
              <a:t>tr</a:t>
            </a:r>
            <a:r>
              <a:rPr lang="nl-NL" sz="2400" b="1" dirty="0" err="1"/>
              <a:t>an</a:t>
            </a:r>
            <a:endParaRPr lang="nl-NL" sz="2400" b="1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remt direct stollingsfactor </a:t>
            </a:r>
            <a:r>
              <a:rPr lang="nl-NL" dirty="0" err="1"/>
              <a:t>IIa</a:t>
            </a:r>
            <a:r>
              <a:rPr lang="nl-NL" dirty="0"/>
              <a:t> (</a:t>
            </a:r>
            <a:r>
              <a:rPr lang="nl-NL" dirty="0" err="1"/>
              <a:t>trombine</a:t>
            </a:r>
            <a:r>
              <a:rPr lang="nl-NL" dirty="0"/>
              <a:t>).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l-NL" sz="20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nl-NL" sz="2400" b="1" dirty="0"/>
              <a:t>Dosis hangt af van indicatie en nierfunctie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nl-NL" sz="2000" b="1" dirty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nl-NL" sz="2400" i="1" dirty="0"/>
              <a:t>“DOAC zien als LMWH in een pil”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811D61-0B80-26BA-B521-E0EA4E357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247AC6-207D-8D4B-4472-16D60C530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8FF0C1-1432-74A2-4892-E509F9840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6</a:t>
            </a:fld>
            <a:endParaRPr lang="nl-NL"/>
          </a:p>
        </p:txBody>
      </p:sp>
      <p:pic>
        <p:nvPicPr>
          <p:cNvPr id="7" name="Graphic 6" descr="Medicijnen met effen opvulling">
            <a:extLst>
              <a:ext uri="{FF2B5EF4-FFF2-40B4-BE49-F238E27FC236}">
                <a16:creationId xmlns:a16="http://schemas.microsoft.com/office/drawing/2014/main" id="{90482E69-108E-ACD8-C5DC-208F8DFCB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013335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0A660E6F-AC60-E2D4-2BA0-1DF6CC4C5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/>
              <a:t>Trombocytenaggregatieremmers (TAR)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4F903E5-1D20-1396-CE90-EFC290FD3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D61984-6C45-11FE-2957-EC0E2EEEF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09A21-9749-484C-8BF7-2C834A422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2961C9-398E-9D26-C025-3255FA10E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10243" name="Picture 2">
            <a:extLst>
              <a:ext uri="{FF2B5EF4-FFF2-40B4-BE49-F238E27FC236}">
                <a16:creationId xmlns:a16="http://schemas.microsoft.com/office/drawing/2014/main" id="{09D9B256-1AA5-CF38-C539-2BF572F95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43" y="1556792"/>
            <a:ext cx="7440295" cy="456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1B3213F6-D6A6-77B7-BC4A-679AD9FA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Tromboseprofylaxe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3DDA4A-D2DB-907F-E7D8-8F6185AF8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Tijdelijke, lage dosering van bloedverdunners om trombose te voorkomen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In periodes van verhoogd risico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Na operatie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Tijdens opname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/>
              <a:t>Bij uitzondering: in zwangerschap, bij sommige kankerbehandelingen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3CAAE7-027F-E8B7-001A-74690AD40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E38347-0786-D1A8-47F4-AAF6003C6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35D857-C042-39E4-10DE-585E91FAB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8</a:t>
            </a:fld>
            <a:endParaRPr lang="nl-NL"/>
          </a:p>
        </p:txBody>
      </p:sp>
      <p:pic>
        <p:nvPicPr>
          <p:cNvPr id="9" name="Graphic 8" descr="Zandloper 60% met effen opvulling">
            <a:extLst>
              <a:ext uri="{FF2B5EF4-FFF2-40B4-BE49-F238E27FC236}">
                <a16:creationId xmlns:a16="http://schemas.microsoft.com/office/drawing/2014/main" id="{95AD10C0-581C-D5E3-77E1-90BE4BFB5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6800" y="5013335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70976224-535F-358B-F1C1-B808B30A1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Padua predictiescore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E6AA7EE-835A-246E-83E3-1DBB19BA3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2C2733-830B-44DC-681C-5A7FFC200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24B6BE-89EB-8F66-71DC-E8BEF02F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D5360B-C6CD-C927-8343-5906E0660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9</a:t>
            </a:fld>
            <a:endParaRPr lang="nl-NL"/>
          </a:p>
        </p:txBody>
      </p:sp>
      <p:pic>
        <p:nvPicPr>
          <p:cNvPr id="12291" name="Picture 2">
            <a:extLst>
              <a:ext uri="{FF2B5EF4-FFF2-40B4-BE49-F238E27FC236}">
                <a16:creationId xmlns:a16="http://schemas.microsoft.com/office/drawing/2014/main" id="{7E398B66-F536-1357-2007-FD1F602BD9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9" t="5346" r="5760" b="6642"/>
          <a:stretch/>
        </p:blipFill>
        <p:spPr bwMode="auto">
          <a:xfrm>
            <a:off x="456549" y="1524891"/>
            <a:ext cx="6934417" cy="471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852</Words>
  <Application>Microsoft Macintosh PowerPoint</Application>
  <PresentationFormat>Diavoorstelling (4:3)</PresentationFormat>
  <Paragraphs>190</Paragraphs>
  <Slides>19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Calibri</vt:lpstr>
      <vt:lpstr>Kantoorthema</vt:lpstr>
      <vt:lpstr>PowerPoint-presentatie</vt:lpstr>
      <vt:lpstr>Introductie Antistolling</vt:lpstr>
      <vt:lpstr>Twee groepen ‘bloedverdunners’</vt:lpstr>
      <vt:lpstr>Vitamine K-antagonist (VKA)</vt:lpstr>
      <vt:lpstr>Vitamine K antagonist (VKA)</vt:lpstr>
      <vt:lpstr>Directe orale anticoagulantia (DOAC’s)</vt:lpstr>
      <vt:lpstr>Trombocytenaggregatieremmers (TAR)</vt:lpstr>
      <vt:lpstr>Tromboseprofylaxe</vt:lpstr>
      <vt:lpstr>Padua predictiescore</vt:lpstr>
      <vt:lpstr>Wie moet tromboseprofylaxe krijgen?</vt:lpstr>
      <vt:lpstr>En wie geen tromboseprofylaxe?</vt:lpstr>
      <vt:lpstr>En wat geef je dan?</vt:lpstr>
      <vt:lpstr>Help, mijn patiënt heeft antistolling</vt:lpstr>
      <vt:lpstr>Indicatie therapeutische antistolling - VTE</vt:lpstr>
      <vt:lpstr>Indicatie therapeutische antistolling - VTE</vt:lpstr>
      <vt:lpstr>Indicatie therapeutische antistolling  - AF</vt:lpstr>
      <vt:lpstr>CHA2DS2-VASC-score </vt:lpstr>
      <vt:lpstr>Indicatie therapeutische antistolling  - hartkleppen</vt:lpstr>
      <vt:lpstr>Kernpunten!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Antistolling: de basis voor artsen</dc:title>
  <dc:creator>Meijer, K</dc:creator>
  <cp:lastModifiedBy>Janneke Remmelts</cp:lastModifiedBy>
  <cp:revision>24</cp:revision>
  <dcterms:created xsi:type="dcterms:W3CDTF">2019-12-06T08:28:46Z</dcterms:created>
  <dcterms:modified xsi:type="dcterms:W3CDTF">2022-09-20T08:31:42Z</dcterms:modified>
</cp:coreProperties>
</file>