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3" r:id="rId4"/>
    <p:sldId id="260" r:id="rId5"/>
    <p:sldId id="261" r:id="rId6"/>
    <p:sldId id="262" r:id="rId7"/>
    <p:sldId id="266" r:id="rId8"/>
    <p:sldId id="267" r:id="rId9"/>
    <p:sldId id="279" r:id="rId10"/>
    <p:sldId id="280" r:id="rId11"/>
    <p:sldId id="281" r:id="rId12"/>
    <p:sldId id="268" r:id="rId13"/>
    <p:sldId id="282" r:id="rId14"/>
    <p:sldId id="283" r:id="rId15"/>
    <p:sldId id="28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5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jer, K" userId="c476305a-125d-41de-9a97-84e6e064920e" providerId="ADAL" clId="{016659DE-2514-4236-B5EC-BEC79672F6ED}"/>
    <pc:docChg chg="custSel delSld modSld">
      <pc:chgData name="Meijer, K" userId="c476305a-125d-41de-9a97-84e6e064920e" providerId="ADAL" clId="{016659DE-2514-4236-B5EC-BEC79672F6ED}" dt="2023-06-06T11:48:13.495" v="216" actId="27636"/>
      <pc:docMkLst>
        <pc:docMk/>
      </pc:docMkLst>
      <pc:sldChg chg="del">
        <pc:chgData name="Meijer, K" userId="c476305a-125d-41de-9a97-84e6e064920e" providerId="ADAL" clId="{016659DE-2514-4236-B5EC-BEC79672F6ED}" dt="2023-06-06T11:25:50.412" v="0" actId="47"/>
        <pc:sldMkLst>
          <pc:docMk/>
          <pc:sldMk cId="404860739" sldId="258"/>
        </pc:sldMkLst>
      </pc:sldChg>
      <pc:sldChg chg="modSp mod">
        <pc:chgData name="Meijer, K" userId="c476305a-125d-41de-9a97-84e6e064920e" providerId="ADAL" clId="{016659DE-2514-4236-B5EC-BEC79672F6ED}" dt="2023-06-06T11:44:04.282" v="186" actId="20577"/>
        <pc:sldMkLst>
          <pc:docMk/>
          <pc:sldMk cId="2303619927" sldId="261"/>
        </pc:sldMkLst>
        <pc:spChg chg="mod">
          <ac:chgData name="Meijer, K" userId="c476305a-125d-41de-9a97-84e6e064920e" providerId="ADAL" clId="{016659DE-2514-4236-B5EC-BEC79672F6ED}" dt="2023-06-06T11:44:04.282" v="186" actId="20577"/>
          <ac:spMkLst>
            <pc:docMk/>
            <pc:sldMk cId="2303619927" sldId="261"/>
            <ac:spMk id="3" creationId="{00000000-0000-0000-0000-000000000000}"/>
          </ac:spMkLst>
        </pc:spChg>
      </pc:sldChg>
      <pc:sldChg chg="modSp mod">
        <pc:chgData name="Meijer, K" userId="c476305a-125d-41de-9a97-84e6e064920e" providerId="ADAL" clId="{016659DE-2514-4236-B5EC-BEC79672F6ED}" dt="2023-06-06T11:44:15.998" v="195" actId="20577"/>
        <pc:sldMkLst>
          <pc:docMk/>
          <pc:sldMk cId="165910990" sldId="262"/>
        </pc:sldMkLst>
        <pc:spChg chg="mod">
          <ac:chgData name="Meijer, K" userId="c476305a-125d-41de-9a97-84e6e064920e" providerId="ADAL" clId="{016659DE-2514-4236-B5EC-BEC79672F6ED}" dt="2023-06-06T11:44:15.998" v="195" actId="20577"/>
          <ac:spMkLst>
            <pc:docMk/>
            <pc:sldMk cId="165910990" sldId="262"/>
            <ac:spMk id="3" creationId="{00000000-0000-0000-0000-000000000000}"/>
          </ac:spMkLst>
        </pc:spChg>
      </pc:sldChg>
      <pc:sldChg chg="addSp delSp modSp mod">
        <pc:chgData name="Meijer, K" userId="c476305a-125d-41de-9a97-84e6e064920e" providerId="ADAL" clId="{016659DE-2514-4236-B5EC-BEC79672F6ED}" dt="2023-06-06T11:27:29.031" v="6" actId="1076"/>
        <pc:sldMkLst>
          <pc:docMk/>
          <pc:sldMk cId="3739674895" sldId="263"/>
        </pc:sldMkLst>
        <pc:spChg chg="del mod">
          <ac:chgData name="Meijer, K" userId="c476305a-125d-41de-9a97-84e6e064920e" providerId="ADAL" clId="{016659DE-2514-4236-B5EC-BEC79672F6ED}" dt="2023-06-06T11:27:22.591" v="4" actId="22"/>
          <ac:spMkLst>
            <pc:docMk/>
            <pc:sldMk cId="3739674895" sldId="263"/>
            <ac:spMk id="3" creationId="{00000000-0000-0000-0000-000000000000}"/>
          </ac:spMkLst>
        </pc:spChg>
        <pc:picChg chg="add mod ord">
          <ac:chgData name="Meijer, K" userId="c476305a-125d-41de-9a97-84e6e064920e" providerId="ADAL" clId="{016659DE-2514-4236-B5EC-BEC79672F6ED}" dt="2023-06-06T11:27:29.031" v="6" actId="1076"/>
          <ac:picMkLst>
            <pc:docMk/>
            <pc:sldMk cId="3739674895" sldId="263"/>
            <ac:picMk id="6" creationId="{211F1BD8-4A79-A8F8-0E92-482E198CF897}"/>
          </ac:picMkLst>
        </pc:picChg>
      </pc:sldChg>
      <pc:sldChg chg="modSp mod">
        <pc:chgData name="Meijer, K" userId="c476305a-125d-41de-9a97-84e6e064920e" providerId="ADAL" clId="{016659DE-2514-4236-B5EC-BEC79672F6ED}" dt="2023-06-06T11:45:14.130" v="196" actId="20577"/>
        <pc:sldMkLst>
          <pc:docMk/>
          <pc:sldMk cId="1891952274" sldId="268"/>
        </pc:sldMkLst>
        <pc:spChg chg="mod">
          <ac:chgData name="Meijer, K" userId="c476305a-125d-41de-9a97-84e6e064920e" providerId="ADAL" clId="{016659DE-2514-4236-B5EC-BEC79672F6ED}" dt="2023-06-06T11:45:14.130" v="196" actId="20577"/>
          <ac:spMkLst>
            <pc:docMk/>
            <pc:sldMk cId="1891952274" sldId="268"/>
            <ac:spMk id="3" creationId="{00000000-0000-0000-0000-000000000000}"/>
          </ac:spMkLst>
        </pc:spChg>
      </pc:sldChg>
      <pc:sldChg chg="delSp modSp mod">
        <pc:chgData name="Meijer, K" userId="c476305a-125d-41de-9a97-84e6e064920e" providerId="ADAL" clId="{016659DE-2514-4236-B5EC-BEC79672F6ED}" dt="2023-06-06T11:46:33.629" v="199" actId="478"/>
        <pc:sldMkLst>
          <pc:docMk/>
          <pc:sldMk cId="1849579910" sldId="269"/>
        </pc:sldMkLst>
        <pc:spChg chg="del mod">
          <ac:chgData name="Meijer, K" userId="c476305a-125d-41de-9a97-84e6e064920e" providerId="ADAL" clId="{016659DE-2514-4236-B5EC-BEC79672F6ED}" dt="2023-06-06T11:46:33.629" v="199" actId="478"/>
          <ac:spMkLst>
            <pc:docMk/>
            <pc:sldMk cId="1849579910" sldId="269"/>
            <ac:spMk id="4" creationId="{00000000-0000-0000-0000-000000000000}"/>
          </ac:spMkLst>
        </pc:spChg>
      </pc:sldChg>
      <pc:sldChg chg="modSp mod">
        <pc:chgData name="Meijer, K" userId="c476305a-125d-41de-9a97-84e6e064920e" providerId="ADAL" clId="{016659DE-2514-4236-B5EC-BEC79672F6ED}" dt="2023-06-06T11:47:20.359" v="214" actId="20577"/>
        <pc:sldMkLst>
          <pc:docMk/>
          <pc:sldMk cId="3931778988" sldId="272"/>
        </pc:sldMkLst>
        <pc:spChg chg="mod">
          <ac:chgData name="Meijer, K" userId="c476305a-125d-41de-9a97-84e6e064920e" providerId="ADAL" clId="{016659DE-2514-4236-B5EC-BEC79672F6ED}" dt="2023-06-06T11:47:20.359" v="214" actId="20577"/>
          <ac:spMkLst>
            <pc:docMk/>
            <pc:sldMk cId="3931778988" sldId="272"/>
            <ac:spMk id="3" creationId="{00000000-0000-0000-0000-000000000000}"/>
          </ac:spMkLst>
        </pc:spChg>
      </pc:sldChg>
      <pc:sldChg chg="modSp mod">
        <pc:chgData name="Meijer, K" userId="c476305a-125d-41de-9a97-84e6e064920e" providerId="ADAL" clId="{016659DE-2514-4236-B5EC-BEC79672F6ED}" dt="2023-06-06T11:45:23.377" v="197" actId="20577"/>
        <pc:sldMkLst>
          <pc:docMk/>
          <pc:sldMk cId="2424757554" sldId="282"/>
        </pc:sldMkLst>
        <pc:spChg chg="mod">
          <ac:chgData name="Meijer, K" userId="c476305a-125d-41de-9a97-84e6e064920e" providerId="ADAL" clId="{016659DE-2514-4236-B5EC-BEC79672F6ED}" dt="2023-06-06T11:45:23.377" v="197" actId="20577"/>
          <ac:spMkLst>
            <pc:docMk/>
            <pc:sldMk cId="2424757554" sldId="282"/>
            <ac:spMk id="3" creationId="{00000000-0000-0000-0000-000000000000}"/>
          </ac:spMkLst>
        </pc:spChg>
      </pc:sldChg>
      <pc:sldChg chg="modSp mod">
        <pc:chgData name="Meijer, K" userId="c476305a-125d-41de-9a97-84e6e064920e" providerId="ADAL" clId="{016659DE-2514-4236-B5EC-BEC79672F6ED}" dt="2023-06-06T11:48:13.495" v="216" actId="27636"/>
        <pc:sldMkLst>
          <pc:docMk/>
          <pc:sldMk cId="3109157340" sldId="285"/>
        </pc:sldMkLst>
        <pc:spChg chg="mod">
          <ac:chgData name="Meijer, K" userId="c476305a-125d-41de-9a97-84e6e064920e" providerId="ADAL" clId="{016659DE-2514-4236-B5EC-BEC79672F6ED}" dt="2023-06-06T11:48:13.495" v="216" actId="27636"/>
          <ac:spMkLst>
            <pc:docMk/>
            <pc:sldMk cId="3109157340" sldId="285"/>
            <ac:spMk id="194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05822-312D-4830-8776-1556A7E89D47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8113E-6146-40DA-B5F3-E8EF2DDC5D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36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Vier conclusies: effect op</a:t>
            </a:r>
            <a:r>
              <a:rPr lang="nl-NL" baseline="0" dirty="0"/>
              <a:t> </a:t>
            </a:r>
            <a:r>
              <a:rPr lang="nl-NL" baseline="0" dirty="0" err="1"/>
              <a:t>iCVA</a:t>
            </a:r>
            <a:r>
              <a:rPr lang="nl-NL" baseline="0" dirty="0"/>
              <a:t> is zoals je verwacht voór een bloeding, risico op bloeding is groot maar in deze studie niet </a:t>
            </a:r>
            <a:r>
              <a:rPr lang="nl-NL" baseline="0" dirty="0" err="1"/>
              <a:t>beinvloed</a:t>
            </a:r>
            <a:r>
              <a:rPr lang="nl-NL" baseline="0" dirty="0"/>
              <a:t> door herstart antistolling, en bloeding identificeert een heel slechte groep.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113E-6146-40DA-B5F3-E8EF2DDC5DE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77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Vier conclusies: effect op</a:t>
            </a:r>
            <a:r>
              <a:rPr lang="nl-NL" baseline="0" dirty="0"/>
              <a:t> </a:t>
            </a:r>
            <a:r>
              <a:rPr lang="nl-NL" baseline="0" dirty="0" err="1"/>
              <a:t>iCVA</a:t>
            </a:r>
            <a:r>
              <a:rPr lang="nl-NL" baseline="0" dirty="0"/>
              <a:t> is zoals je verwacht voór een bloeding, risico op bloeding is groot maar in deze studie niet </a:t>
            </a:r>
            <a:r>
              <a:rPr lang="nl-NL" baseline="0" dirty="0" err="1"/>
              <a:t>beinvloed</a:t>
            </a:r>
            <a:r>
              <a:rPr lang="nl-NL" baseline="0" dirty="0"/>
              <a:t> door herstart antistolling, en bloeding identificeert een heel slechte groep.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113E-6146-40DA-B5F3-E8EF2DDC5DE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77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Vier conclusies: effect op</a:t>
            </a:r>
            <a:r>
              <a:rPr lang="nl-NL" baseline="0" dirty="0"/>
              <a:t> </a:t>
            </a:r>
            <a:r>
              <a:rPr lang="nl-NL" baseline="0" dirty="0" err="1"/>
              <a:t>iCVA</a:t>
            </a:r>
            <a:r>
              <a:rPr lang="nl-NL" baseline="0" dirty="0"/>
              <a:t> is zoals je verwacht voór een bloeding, risico op bloeding is groot maar in deze studie niet </a:t>
            </a:r>
            <a:r>
              <a:rPr lang="nl-NL" baseline="0" dirty="0" err="1"/>
              <a:t>beinvloed</a:t>
            </a:r>
            <a:r>
              <a:rPr lang="nl-NL" baseline="0" dirty="0"/>
              <a:t> door herstart antistolling, en bloeding identificeert een heel slechte groep.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113E-6146-40DA-B5F3-E8EF2DDC5DE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77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Vier conclusies: effect op</a:t>
            </a:r>
            <a:r>
              <a:rPr lang="nl-NL" baseline="0" dirty="0"/>
              <a:t> </a:t>
            </a:r>
            <a:r>
              <a:rPr lang="nl-NL" baseline="0" dirty="0" err="1"/>
              <a:t>iCVA</a:t>
            </a:r>
            <a:r>
              <a:rPr lang="nl-NL" baseline="0" dirty="0"/>
              <a:t> is zoals je verwacht voór een bloeding, risico op bloeding is groot maar in deze studie niet </a:t>
            </a:r>
            <a:r>
              <a:rPr lang="nl-NL" baseline="0" dirty="0" err="1"/>
              <a:t>beinvloed</a:t>
            </a:r>
            <a:r>
              <a:rPr lang="nl-NL" baseline="0" dirty="0"/>
              <a:t> door herstart antistolling, en bloeding identificeert een heel slechte groep.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113E-6146-40DA-B5F3-E8EF2DDC5DE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77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Opnieuw een enorme</a:t>
            </a:r>
            <a:r>
              <a:rPr lang="nl-NL" baseline="0" dirty="0"/>
              <a:t> sterfte, en vast behandelaren die kwetsbare </a:t>
            </a:r>
            <a:r>
              <a:rPr lang="nl-NL" baseline="0" dirty="0" err="1"/>
              <a:t>patienten</a:t>
            </a:r>
            <a:r>
              <a:rPr lang="nl-NL" baseline="0" dirty="0"/>
              <a:t> geen </a:t>
            </a:r>
            <a:r>
              <a:rPr lang="nl-NL" baseline="0" dirty="0" err="1"/>
              <a:t>antitrombotica</a:t>
            </a:r>
            <a:r>
              <a:rPr lang="nl-NL" baseline="0" dirty="0"/>
              <a:t>  hebben gegeven. In deze populatie voor antistolling meer afname van trombose dan toename in bloeding.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113E-6146-40DA-B5F3-E8EF2DDC5DE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29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Opnieuw een enorme</a:t>
            </a:r>
            <a:r>
              <a:rPr lang="nl-NL" baseline="0" dirty="0"/>
              <a:t> sterfte, en vast behandelaren die kwetsbare </a:t>
            </a:r>
            <a:r>
              <a:rPr lang="nl-NL" baseline="0" dirty="0" err="1"/>
              <a:t>patienten</a:t>
            </a:r>
            <a:r>
              <a:rPr lang="nl-NL" baseline="0" dirty="0"/>
              <a:t> geen </a:t>
            </a:r>
            <a:r>
              <a:rPr lang="nl-NL" baseline="0" dirty="0" err="1"/>
              <a:t>antitrombotica</a:t>
            </a:r>
            <a:r>
              <a:rPr lang="nl-NL" baseline="0" dirty="0"/>
              <a:t>  hebben gegeven. In deze populatie voor antistolling meer afname van trombose dan toename in bloeding.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113E-6146-40DA-B5F3-E8EF2DDC5DE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29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</a:t>
            </a:r>
            <a:r>
              <a:rPr lang="nl-NL" baseline="0" dirty="0"/>
              <a:t> grafiek: bloedingen per 100 </a:t>
            </a:r>
            <a:r>
              <a:rPr lang="nl-NL" baseline="0" dirty="0" err="1"/>
              <a:t>patientjaren</a:t>
            </a:r>
            <a:r>
              <a:rPr lang="nl-NL" baseline="0" dirty="0"/>
              <a:t>, bij 3% CVA reductie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113E-6146-40DA-B5F3-E8EF2DDC5DE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816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data zijn natuurlijk niet specifiek voor na bloeding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113E-6146-40DA-B5F3-E8EF2DDC5DE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150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Wederom:</a:t>
            </a:r>
            <a:r>
              <a:rPr lang="nl-NL" baseline="0" dirty="0"/>
              <a:t> dit is niet specifiek in </a:t>
            </a:r>
            <a:r>
              <a:rPr lang="nl-NL" baseline="0" dirty="0" err="1"/>
              <a:t>patienten</a:t>
            </a:r>
            <a:r>
              <a:rPr lang="nl-NL" baseline="0" dirty="0"/>
              <a:t> die al eens een bloeding hebben gehad.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113E-6146-40DA-B5F3-E8EF2DDC5DE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49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D7BC-4497-40C6-8CF7-FFEB34F63D6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6E73-F0B3-4113-B630-A830D487C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8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D7BC-4497-40C6-8CF7-FFEB34F63D6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6E73-F0B3-4113-B630-A830D487C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17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D7BC-4497-40C6-8CF7-FFEB34F63D6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6E73-F0B3-4113-B630-A830D487C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52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D7BC-4497-40C6-8CF7-FFEB34F63D6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6E73-F0B3-4113-B630-A830D487C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79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D7BC-4497-40C6-8CF7-FFEB34F63D6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6E73-F0B3-4113-B630-A830D487C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54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D7BC-4497-40C6-8CF7-FFEB34F63D6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6E73-F0B3-4113-B630-A830D487C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0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D7BC-4497-40C6-8CF7-FFEB34F63D6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6E73-F0B3-4113-B630-A830D487C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17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D7BC-4497-40C6-8CF7-FFEB34F63D6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6E73-F0B3-4113-B630-A830D487C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49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D7BC-4497-40C6-8CF7-FFEB34F63D6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6E73-F0B3-4113-B630-A830D487C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61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D7BC-4497-40C6-8CF7-FFEB34F63D6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6E73-F0B3-4113-B630-A830D487C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9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D7BC-4497-40C6-8CF7-FFEB34F63D6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6E73-F0B3-4113-B630-A830D487C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83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D7BC-4497-40C6-8CF7-FFEB34F63D69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6E73-F0B3-4113-B630-A830D487C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35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source=images&amp;cd=&amp;cad=rja&amp;uact=8&amp;ved=2ahUKEwisr7j-2MXZAhUQZFAKHRm0B1IQjRx6BAgAEAY&amp;url=http://www.slate.com/articles/news_and_politics/politics/2016/05/how_to_read_a_poll.html&amp;psig=AOvVaw1NujpoT-0u2-0Ka_9irdfZ&amp;ust=151980714182887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source=images&amp;cd=&amp;cad=rja&amp;uact=8&amp;ved=2ahUKEwisr7j-2MXZAhUQZFAKHRm0B1IQjRx6BAgAEAY&amp;url=http://www.slate.com/articles/news_and_politics/politics/2016/05/how_to_read_a_poll.html&amp;psig=AOvVaw1NujpoT-0u2-0Ka_9irdfZ&amp;ust=151980714182887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jDr_D24sXZAhXNZlAKHXX0D7EQjRx6BAgAEAY&amp;url=https://www.schoolplaten.com/afbeelding-bloedtransfusie-i27677.html&amp;psig=AOvVaw3Z0dEZfclpKl17nLQmUanr&amp;ust=151980977561648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nl/url?sa=i&amp;rct=j&amp;q=&amp;esrc=s&amp;source=images&amp;cd=&amp;cad=rja&amp;uact=8&amp;ved=2ahUKEwj0jeSn3sXZAhUOUlAKHRP7B8sQjRx6BAgAEAY&amp;url=https://www.bec-info.com/Leden/Artikel/PageRender?PageName%3DSmeetsGoudhaantje%26PageController%3Da1f97ea1-392d-43fe-ad20-96243cd20640&amp;psig=AOvVaw3ltItJjXIyi3QvanCmEpcN&amp;ust=15198085415047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://www.google.nl/url?sa=i&amp;rct=j&amp;q=&amp;esrc=s&amp;source=images&amp;cd=&amp;cad=rja&amp;uact=8&amp;ved=2ahUKEwiltrLT4afZAhWKalAKHQdJAIUQjRx6BAgAEAY&amp;url=http://www.techniekwerkt.nl/bedrijf/certe-5959&amp;psig=AOvVaw0EYi6Nf6JsJX9K7NHAu5eo&amp;ust=1518778681822677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2ahUKEwjBjKas4cXZAhWJZlAKHaP9CDkQjRx6BAgAEAY&amp;url=http://fokkesukkearchief.nl/archief/2006/januari&amp;psig=AOvVaw3WfoxR8DYPgBw6MMc-ZucT&amp;ust=151980934084468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988840"/>
            <a:ext cx="8569325" cy="1944687"/>
          </a:xfrm>
          <a:solidFill>
            <a:srgbClr val="FF6600"/>
          </a:solidFill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chemeClr val="bg1"/>
                </a:solidFill>
              </a:rPr>
              <a:t>Herstart antistolling na bloeding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365105"/>
            <a:ext cx="6984776" cy="6480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nl-NL" altLang="nl-NL" sz="2400" dirty="0">
                <a:solidFill>
                  <a:schemeClr val="tx1"/>
                </a:solidFill>
              </a:rPr>
              <a:t>Update 2023</a:t>
            </a:r>
          </a:p>
        </p:txBody>
      </p:sp>
      <p:pic>
        <p:nvPicPr>
          <p:cNvPr id="2052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255587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UMCG-MARTINITOREN(20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2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AF, hersenbloedingen op warfarine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nl-NL" dirty="0"/>
              <a:t>Deens cohort, </a:t>
            </a:r>
            <a:r>
              <a:rPr lang="nl-NL" dirty="0" err="1"/>
              <a:t>obv</a:t>
            </a:r>
            <a:r>
              <a:rPr lang="nl-NL" dirty="0"/>
              <a:t> databases, 1998-2016</a:t>
            </a:r>
          </a:p>
          <a:p>
            <a:r>
              <a:rPr lang="nl-NL" dirty="0"/>
              <a:t>14 dagen overleefd na ontslag, en dan per jaar: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15463"/>
              </p:ext>
            </p:extLst>
          </p:nvPr>
        </p:nvGraphicFramePr>
        <p:xfrm>
          <a:off x="2339752" y="306896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nl-NL" dirty="0"/>
                        <a:t>SPONTAAN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herstart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iCVA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Rec</a:t>
                      </a:r>
                      <a:r>
                        <a:rPr lang="nl-NL" baseline="0" dirty="0"/>
                        <a:t> ICH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Mortaliteit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19,6%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35,5%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978064"/>
              </p:ext>
            </p:extLst>
          </p:nvPr>
        </p:nvGraphicFramePr>
        <p:xfrm>
          <a:off x="2339752" y="4725144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nl-NL" dirty="0"/>
                        <a:t>TRAUMATISCH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herstart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iCVA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Rec</a:t>
                      </a:r>
                      <a:r>
                        <a:rPr lang="nl-NL" baseline="0" dirty="0"/>
                        <a:t> ICH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Mortaliteit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34,0%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4716016" y="6381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Nielsen</a:t>
            </a:r>
            <a:r>
              <a:rPr lang="nl-NL" dirty="0"/>
              <a:t>, JAMA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2017</a:t>
            </a:r>
          </a:p>
        </p:txBody>
      </p:sp>
      <p:pic>
        <p:nvPicPr>
          <p:cNvPr id="7" name="Picture 4" descr="UMCG_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8"/>
          <p:cNvCxnSpPr/>
          <p:nvPr/>
        </p:nvCxnSpPr>
        <p:spPr>
          <a:xfrm>
            <a:off x="4427984" y="3717032"/>
            <a:ext cx="244827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427984" y="5373216"/>
            <a:ext cx="244827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4427984" y="4149080"/>
            <a:ext cx="2448272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499992" y="5775325"/>
            <a:ext cx="2448272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7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AF, hersenbloedingen op warfarine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nl-NL" dirty="0"/>
              <a:t>Deens cohort, </a:t>
            </a:r>
            <a:r>
              <a:rPr lang="nl-NL" dirty="0" err="1"/>
              <a:t>obv</a:t>
            </a:r>
            <a:r>
              <a:rPr lang="nl-NL" dirty="0"/>
              <a:t> databases, 1998-2016</a:t>
            </a:r>
          </a:p>
          <a:p>
            <a:r>
              <a:rPr lang="nl-NL" dirty="0"/>
              <a:t>14 dagen overleefd na ontslag, en dan per jaar: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91174"/>
              </p:ext>
            </p:extLst>
          </p:nvPr>
        </p:nvGraphicFramePr>
        <p:xfrm>
          <a:off x="2339752" y="306896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nl-NL" dirty="0"/>
                        <a:t>SPONTAAN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herstart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iCVA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Rec</a:t>
                      </a:r>
                      <a:r>
                        <a:rPr lang="nl-NL" baseline="0" dirty="0"/>
                        <a:t> ICH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Mortaliteit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19,6%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35,5%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783042"/>
              </p:ext>
            </p:extLst>
          </p:nvPr>
        </p:nvGraphicFramePr>
        <p:xfrm>
          <a:off x="2339752" y="4725144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nl-NL" dirty="0"/>
                        <a:t>TRAUMATISCH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herstart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iCVA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Rec</a:t>
                      </a:r>
                      <a:r>
                        <a:rPr lang="nl-NL" baseline="0" dirty="0"/>
                        <a:t> ICH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Mortaliteit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34,0%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4716016" y="6381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Nielsen</a:t>
            </a:r>
            <a:r>
              <a:rPr lang="nl-NL" dirty="0"/>
              <a:t>, JAMA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2017</a:t>
            </a:r>
          </a:p>
        </p:txBody>
      </p:sp>
      <p:pic>
        <p:nvPicPr>
          <p:cNvPr id="7" name="Picture 4" descr="UMCG_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8"/>
          <p:cNvCxnSpPr/>
          <p:nvPr/>
        </p:nvCxnSpPr>
        <p:spPr>
          <a:xfrm>
            <a:off x="4427984" y="3717032"/>
            <a:ext cx="244827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427984" y="5373216"/>
            <a:ext cx="244827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4427984" y="4149080"/>
            <a:ext cx="2448272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499992" y="5775325"/>
            <a:ext cx="2448272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7281791" y="5670331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230028" y="400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5549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nl-NL" sz="4900" dirty="0">
                <a:solidFill>
                  <a:schemeClr val="bg1"/>
                </a:solidFill>
              </a:rPr>
              <a:t>AF, </a:t>
            </a:r>
            <a:r>
              <a:rPr lang="nl-NL" sz="4900" dirty="0" err="1">
                <a:solidFill>
                  <a:schemeClr val="bg1"/>
                </a:solidFill>
              </a:rPr>
              <a:t>gastrointestinale</a:t>
            </a:r>
            <a:r>
              <a:rPr lang="nl-NL" sz="4900" dirty="0">
                <a:solidFill>
                  <a:schemeClr val="bg1"/>
                </a:solidFill>
              </a:rPr>
              <a:t> bloedingen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op </a:t>
            </a:r>
            <a:r>
              <a:rPr lang="nl-NL" sz="3600" dirty="0" err="1">
                <a:solidFill>
                  <a:schemeClr val="bg1"/>
                </a:solidFill>
              </a:rPr>
              <a:t>antitrombotica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Deens cohort, </a:t>
            </a:r>
            <a:r>
              <a:rPr lang="nl-NL" dirty="0" err="1"/>
              <a:t>obv</a:t>
            </a:r>
            <a:r>
              <a:rPr lang="nl-NL" dirty="0"/>
              <a:t> databases, 1996-2012</a:t>
            </a:r>
          </a:p>
          <a:p>
            <a:r>
              <a:rPr lang="nl-NL" dirty="0"/>
              <a:t>90 dagen overleefd na ontslag na GE bloeding, en dan in twee jaar:</a:t>
            </a:r>
          </a:p>
          <a:p>
            <a:r>
              <a:rPr lang="nl-NL" dirty="0"/>
              <a:t>39,9% sterfte, 12.0% TE, 17.7% major </a:t>
            </a:r>
            <a:r>
              <a:rPr lang="nl-NL" dirty="0" err="1"/>
              <a:t>bleeding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372200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Staerk</a:t>
            </a:r>
            <a:r>
              <a:rPr lang="nl-NL" dirty="0"/>
              <a:t>, BMJ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9" y="4005064"/>
            <a:ext cx="8820472" cy="180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UMCG_K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952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nl-NL" sz="4900" dirty="0">
                <a:solidFill>
                  <a:schemeClr val="bg1"/>
                </a:solidFill>
              </a:rPr>
              <a:t>AF, </a:t>
            </a:r>
            <a:r>
              <a:rPr lang="nl-NL" sz="4900" dirty="0" err="1">
                <a:solidFill>
                  <a:schemeClr val="bg1"/>
                </a:solidFill>
              </a:rPr>
              <a:t>gastrointestinale</a:t>
            </a:r>
            <a:r>
              <a:rPr lang="nl-NL" sz="4900" dirty="0">
                <a:solidFill>
                  <a:schemeClr val="bg1"/>
                </a:solidFill>
              </a:rPr>
              <a:t> bloedingen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op </a:t>
            </a:r>
            <a:r>
              <a:rPr lang="nl-NL" sz="3600" dirty="0" err="1">
                <a:solidFill>
                  <a:schemeClr val="bg1"/>
                </a:solidFill>
              </a:rPr>
              <a:t>antitrombotica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Deens cohort, </a:t>
            </a:r>
            <a:r>
              <a:rPr lang="nl-NL" dirty="0" err="1"/>
              <a:t>obv</a:t>
            </a:r>
            <a:r>
              <a:rPr lang="nl-NL" dirty="0"/>
              <a:t> databases, 1996-2012</a:t>
            </a:r>
          </a:p>
          <a:p>
            <a:r>
              <a:rPr lang="nl-NL" dirty="0"/>
              <a:t>90 dagen overleefd na ontslag na GE bloeding, en dan in twee jaar:</a:t>
            </a:r>
          </a:p>
          <a:p>
            <a:r>
              <a:rPr lang="nl-NL" dirty="0"/>
              <a:t>39,9% sterfte, 12.0% TE, 17.7% major </a:t>
            </a:r>
            <a:r>
              <a:rPr lang="nl-NL" dirty="0" err="1"/>
              <a:t>bleeding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372200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Staerk</a:t>
            </a:r>
            <a:r>
              <a:rPr lang="nl-NL" dirty="0"/>
              <a:t>, BMJ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9" y="4005064"/>
            <a:ext cx="8820472" cy="180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7"/>
          <p:cNvCxnSpPr/>
          <p:nvPr/>
        </p:nvCxnSpPr>
        <p:spPr>
          <a:xfrm>
            <a:off x="3419872" y="5085184"/>
            <a:ext cx="38884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3419872" y="5301208"/>
            <a:ext cx="38164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419872" y="5517232"/>
            <a:ext cx="1139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6169261" y="5538094"/>
            <a:ext cx="1139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UMCG_K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75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Wat heb je liever: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 een trombose of een bloeding?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po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608512" cy="32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5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Wat heb je liever: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 een trombose of een bloeding?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nl-NL" dirty="0"/>
              <a:t>Een ischemisch CVA of een </a:t>
            </a:r>
            <a:r>
              <a:rPr lang="nl-NL" dirty="0" err="1"/>
              <a:t>gastrointestinale</a:t>
            </a:r>
            <a:r>
              <a:rPr lang="nl-NL" dirty="0"/>
              <a:t> bloeding?</a:t>
            </a:r>
          </a:p>
          <a:p>
            <a:endParaRPr lang="nl-NL" dirty="0"/>
          </a:p>
        </p:txBody>
      </p:sp>
      <p:pic>
        <p:nvPicPr>
          <p:cNvPr id="1026" name="Picture 2" descr="Afbeeldingsresultaat voor po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608512" cy="32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Vrije vorm 11"/>
          <p:cNvSpPr/>
          <p:nvPr/>
        </p:nvSpPr>
        <p:spPr>
          <a:xfrm>
            <a:off x="1384419" y="914400"/>
            <a:ext cx="6671016" cy="783994"/>
          </a:xfrm>
          <a:custGeom>
            <a:avLst/>
            <a:gdLst>
              <a:gd name="connsiteX0" fmla="*/ 0 w 6671016"/>
              <a:gd name="connsiteY0" fmla="*/ 213645 h 783994"/>
              <a:gd name="connsiteX1" fmla="*/ 17091 w 6671016"/>
              <a:gd name="connsiteY1" fmla="*/ 273465 h 783994"/>
              <a:gd name="connsiteX2" fmla="*/ 34183 w 6671016"/>
              <a:gd name="connsiteY2" fmla="*/ 341832 h 783994"/>
              <a:gd name="connsiteX3" fmla="*/ 59820 w 6671016"/>
              <a:gd name="connsiteY3" fmla="*/ 418744 h 783994"/>
              <a:gd name="connsiteX4" fmla="*/ 68366 w 6671016"/>
              <a:gd name="connsiteY4" fmla="*/ 444381 h 783994"/>
              <a:gd name="connsiteX5" fmla="*/ 85458 w 6671016"/>
              <a:gd name="connsiteY5" fmla="*/ 495656 h 783994"/>
              <a:gd name="connsiteX6" fmla="*/ 102549 w 6671016"/>
              <a:gd name="connsiteY6" fmla="*/ 521293 h 783994"/>
              <a:gd name="connsiteX7" fmla="*/ 111095 w 6671016"/>
              <a:gd name="connsiteY7" fmla="*/ 555477 h 783994"/>
              <a:gd name="connsiteX8" fmla="*/ 128187 w 6671016"/>
              <a:gd name="connsiteY8" fmla="*/ 589660 h 783994"/>
              <a:gd name="connsiteX9" fmla="*/ 145278 w 6671016"/>
              <a:gd name="connsiteY9" fmla="*/ 632389 h 783994"/>
              <a:gd name="connsiteX10" fmla="*/ 153824 w 6671016"/>
              <a:gd name="connsiteY10" fmla="*/ 658026 h 783994"/>
              <a:gd name="connsiteX11" fmla="*/ 179461 w 6671016"/>
              <a:gd name="connsiteY11" fmla="*/ 675118 h 783994"/>
              <a:gd name="connsiteX12" fmla="*/ 324740 w 6671016"/>
              <a:gd name="connsiteY12" fmla="*/ 564022 h 783994"/>
              <a:gd name="connsiteX13" fmla="*/ 376015 w 6671016"/>
              <a:gd name="connsiteY13" fmla="*/ 512748 h 783994"/>
              <a:gd name="connsiteX14" fmla="*/ 384560 w 6671016"/>
              <a:gd name="connsiteY14" fmla="*/ 478564 h 783994"/>
              <a:gd name="connsiteX15" fmla="*/ 470018 w 6671016"/>
              <a:gd name="connsiteY15" fmla="*/ 376015 h 783994"/>
              <a:gd name="connsiteX16" fmla="*/ 487110 w 6671016"/>
              <a:gd name="connsiteY16" fmla="*/ 350378 h 783994"/>
              <a:gd name="connsiteX17" fmla="*/ 546931 w 6671016"/>
              <a:gd name="connsiteY17" fmla="*/ 273465 h 783994"/>
              <a:gd name="connsiteX18" fmla="*/ 581114 w 6671016"/>
              <a:gd name="connsiteY18" fmla="*/ 222191 h 783994"/>
              <a:gd name="connsiteX19" fmla="*/ 598205 w 6671016"/>
              <a:gd name="connsiteY19" fmla="*/ 324740 h 783994"/>
              <a:gd name="connsiteX20" fmla="*/ 640934 w 6671016"/>
              <a:gd name="connsiteY20" fmla="*/ 478564 h 783994"/>
              <a:gd name="connsiteX21" fmla="*/ 658026 w 6671016"/>
              <a:gd name="connsiteY21" fmla="*/ 538385 h 783994"/>
              <a:gd name="connsiteX22" fmla="*/ 709301 w 6671016"/>
              <a:gd name="connsiteY22" fmla="*/ 487110 h 783994"/>
              <a:gd name="connsiteX23" fmla="*/ 726392 w 6671016"/>
              <a:gd name="connsiteY23" fmla="*/ 452927 h 783994"/>
              <a:gd name="connsiteX24" fmla="*/ 760575 w 6671016"/>
              <a:gd name="connsiteY24" fmla="*/ 367469 h 783994"/>
              <a:gd name="connsiteX25" fmla="*/ 769121 w 6671016"/>
              <a:gd name="connsiteY25" fmla="*/ 341832 h 783994"/>
              <a:gd name="connsiteX26" fmla="*/ 786213 w 6671016"/>
              <a:gd name="connsiteY26" fmla="*/ 307649 h 783994"/>
              <a:gd name="connsiteX27" fmla="*/ 803304 w 6671016"/>
              <a:gd name="connsiteY27" fmla="*/ 247828 h 783994"/>
              <a:gd name="connsiteX28" fmla="*/ 828942 w 6671016"/>
              <a:gd name="connsiteY28" fmla="*/ 170916 h 783994"/>
              <a:gd name="connsiteX29" fmla="*/ 854579 w 6671016"/>
              <a:gd name="connsiteY29" fmla="*/ 136733 h 783994"/>
              <a:gd name="connsiteX30" fmla="*/ 871671 w 6671016"/>
              <a:gd name="connsiteY30" fmla="*/ 282011 h 783994"/>
              <a:gd name="connsiteX31" fmla="*/ 888762 w 6671016"/>
              <a:gd name="connsiteY31" fmla="*/ 393107 h 783994"/>
              <a:gd name="connsiteX32" fmla="*/ 905854 w 6671016"/>
              <a:gd name="connsiteY32" fmla="*/ 504202 h 783994"/>
              <a:gd name="connsiteX33" fmla="*/ 914400 w 6671016"/>
              <a:gd name="connsiteY33" fmla="*/ 529839 h 783994"/>
              <a:gd name="connsiteX34" fmla="*/ 957129 w 6671016"/>
              <a:gd name="connsiteY34" fmla="*/ 521293 h 783994"/>
              <a:gd name="connsiteX35" fmla="*/ 1008403 w 6671016"/>
              <a:gd name="connsiteY35" fmla="*/ 495656 h 783994"/>
              <a:gd name="connsiteX36" fmla="*/ 1128045 w 6671016"/>
              <a:gd name="connsiteY36" fmla="*/ 427290 h 783994"/>
              <a:gd name="connsiteX37" fmla="*/ 1187865 w 6671016"/>
              <a:gd name="connsiteY37" fmla="*/ 393107 h 783994"/>
              <a:gd name="connsiteX38" fmla="*/ 1230594 w 6671016"/>
              <a:gd name="connsiteY38" fmla="*/ 358923 h 783994"/>
              <a:gd name="connsiteX39" fmla="*/ 1333144 w 6671016"/>
              <a:gd name="connsiteY39" fmla="*/ 299103 h 783994"/>
              <a:gd name="connsiteX40" fmla="*/ 1384418 w 6671016"/>
              <a:gd name="connsiteY40" fmla="*/ 256374 h 783994"/>
              <a:gd name="connsiteX41" fmla="*/ 1435693 w 6671016"/>
              <a:gd name="connsiteY41" fmla="*/ 213645 h 783994"/>
              <a:gd name="connsiteX42" fmla="*/ 1452785 w 6671016"/>
              <a:gd name="connsiteY42" fmla="*/ 324740 h 783994"/>
              <a:gd name="connsiteX43" fmla="*/ 1495514 w 6671016"/>
              <a:gd name="connsiteY43" fmla="*/ 461473 h 783994"/>
              <a:gd name="connsiteX44" fmla="*/ 1512605 w 6671016"/>
              <a:gd name="connsiteY44" fmla="*/ 564022 h 783994"/>
              <a:gd name="connsiteX45" fmla="*/ 1521151 w 6671016"/>
              <a:gd name="connsiteY45" fmla="*/ 615297 h 783994"/>
              <a:gd name="connsiteX46" fmla="*/ 1546788 w 6671016"/>
              <a:gd name="connsiteY46" fmla="*/ 572568 h 783994"/>
              <a:gd name="connsiteX47" fmla="*/ 1606609 w 6671016"/>
              <a:gd name="connsiteY47" fmla="*/ 495656 h 783994"/>
              <a:gd name="connsiteX48" fmla="*/ 1674975 w 6671016"/>
              <a:gd name="connsiteY48" fmla="*/ 376015 h 783994"/>
              <a:gd name="connsiteX49" fmla="*/ 1768979 w 6671016"/>
              <a:gd name="connsiteY49" fmla="*/ 247828 h 783994"/>
              <a:gd name="connsiteX50" fmla="*/ 1811708 w 6671016"/>
              <a:gd name="connsiteY50" fmla="*/ 196553 h 783994"/>
              <a:gd name="connsiteX51" fmla="*/ 1837345 w 6671016"/>
              <a:gd name="connsiteY51" fmla="*/ 153824 h 783994"/>
              <a:gd name="connsiteX52" fmla="*/ 1862983 w 6671016"/>
              <a:gd name="connsiteY52" fmla="*/ 119641 h 783994"/>
              <a:gd name="connsiteX53" fmla="*/ 1880074 w 6671016"/>
              <a:gd name="connsiteY53" fmla="*/ 461473 h 783994"/>
              <a:gd name="connsiteX54" fmla="*/ 1999716 w 6671016"/>
              <a:gd name="connsiteY54" fmla="*/ 376015 h 783994"/>
              <a:gd name="connsiteX55" fmla="*/ 2085174 w 6671016"/>
              <a:gd name="connsiteY55" fmla="*/ 307649 h 783994"/>
              <a:gd name="connsiteX56" fmla="*/ 2170631 w 6671016"/>
              <a:gd name="connsiteY56" fmla="*/ 230736 h 783994"/>
              <a:gd name="connsiteX57" fmla="*/ 2196269 w 6671016"/>
              <a:gd name="connsiteY57" fmla="*/ 264920 h 783994"/>
              <a:gd name="connsiteX58" fmla="*/ 2204815 w 6671016"/>
              <a:gd name="connsiteY58" fmla="*/ 324740 h 783994"/>
              <a:gd name="connsiteX59" fmla="*/ 2213360 w 6671016"/>
              <a:gd name="connsiteY59" fmla="*/ 358923 h 783994"/>
              <a:gd name="connsiteX60" fmla="*/ 2221906 w 6671016"/>
              <a:gd name="connsiteY60" fmla="*/ 452927 h 783994"/>
              <a:gd name="connsiteX61" fmla="*/ 2238998 w 6671016"/>
              <a:gd name="connsiteY61" fmla="*/ 538385 h 783994"/>
              <a:gd name="connsiteX62" fmla="*/ 2247544 w 6671016"/>
              <a:gd name="connsiteY62" fmla="*/ 589660 h 783994"/>
              <a:gd name="connsiteX63" fmla="*/ 2546646 w 6671016"/>
              <a:gd name="connsiteY63" fmla="*/ 247828 h 783994"/>
              <a:gd name="connsiteX64" fmla="*/ 2615013 w 6671016"/>
              <a:gd name="connsiteY64" fmla="*/ 205099 h 783994"/>
              <a:gd name="connsiteX65" fmla="*/ 2649196 w 6671016"/>
              <a:gd name="connsiteY65" fmla="*/ 179462 h 783994"/>
              <a:gd name="connsiteX66" fmla="*/ 2726108 w 6671016"/>
              <a:gd name="connsiteY66" fmla="*/ 128187 h 783994"/>
              <a:gd name="connsiteX67" fmla="*/ 2734654 w 6671016"/>
              <a:gd name="connsiteY67" fmla="*/ 452927 h 783994"/>
              <a:gd name="connsiteX68" fmla="*/ 2811566 w 6671016"/>
              <a:gd name="connsiteY68" fmla="*/ 341832 h 783994"/>
              <a:gd name="connsiteX69" fmla="*/ 2879932 w 6671016"/>
              <a:gd name="connsiteY69" fmla="*/ 230736 h 783994"/>
              <a:gd name="connsiteX70" fmla="*/ 2905570 w 6671016"/>
              <a:gd name="connsiteY70" fmla="*/ 384561 h 783994"/>
              <a:gd name="connsiteX71" fmla="*/ 2914116 w 6671016"/>
              <a:gd name="connsiteY71" fmla="*/ 777667 h 783994"/>
              <a:gd name="connsiteX72" fmla="*/ 2965390 w 6671016"/>
              <a:gd name="connsiteY72" fmla="*/ 709301 h 783994"/>
              <a:gd name="connsiteX73" fmla="*/ 2999574 w 6671016"/>
              <a:gd name="connsiteY73" fmla="*/ 649480 h 783994"/>
              <a:gd name="connsiteX74" fmla="*/ 3093577 w 6671016"/>
              <a:gd name="connsiteY74" fmla="*/ 512748 h 783994"/>
              <a:gd name="connsiteX75" fmla="*/ 3153398 w 6671016"/>
              <a:gd name="connsiteY75" fmla="*/ 427290 h 783994"/>
              <a:gd name="connsiteX76" fmla="*/ 3273039 w 6671016"/>
              <a:gd name="connsiteY76" fmla="*/ 290557 h 783994"/>
              <a:gd name="connsiteX77" fmla="*/ 3358497 w 6671016"/>
              <a:gd name="connsiteY77" fmla="*/ 188007 h 783994"/>
              <a:gd name="connsiteX78" fmla="*/ 3426863 w 6671016"/>
              <a:gd name="connsiteY78" fmla="*/ 102550 h 783994"/>
              <a:gd name="connsiteX79" fmla="*/ 3435409 w 6671016"/>
              <a:gd name="connsiteY79" fmla="*/ 581114 h 783994"/>
              <a:gd name="connsiteX80" fmla="*/ 3503775 w 6671016"/>
              <a:gd name="connsiteY80" fmla="*/ 487110 h 783994"/>
              <a:gd name="connsiteX81" fmla="*/ 3606325 w 6671016"/>
              <a:gd name="connsiteY81" fmla="*/ 376015 h 783994"/>
              <a:gd name="connsiteX82" fmla="*/ 3794332 w 6671016"/>
              <a:gd name="connsiteY82" fmla="*/ 205099 h 783994"/>
              <a:gd name="connsiteX83" fmla="*/ 3819970 w 6671016"/>
              <a:gd name="connsiteY83" fmla="*/ 170916 h 783994"/>
              <a:gd name="connsiteX84" fmla="*/ 3828516 w 6671016"/>
              <a:gd name="connsiteY84" fmla="*/ 264920 h 783994"/>
              <a:gd name="connsiteX85" fmla="*/ 3837061 w 6671016"/>
              <a:gd name="connsiteY85" fmla="*/ 546931 h 783994"/>
              <a:gd name="connsiteX86" fmla="*/ 3982340 w 6671016"/>
              <a:gd name="connsiteY86" fmla="*/ 376015 h 783994"/>
              <a:gd name="connsiteX87" fmla="*/ 4272897 w 6671016"/>
              <a:gd name="connsiteY87" fmla="*/ 162370 h 783994"/>
              <a:gd name="connsiteX88" fmla="*/ 4366901 w 6671016"/>
              <a:gd name="connsiteY88" fmla="*/ 94004 h 783994"/>
              <a:gd name="connsiteX89" fmla="*/ 4477996 w 6671016"/>
              <a:gd name="connsiteY89" fmla="*/ 8546 h 783994"/>
              <a:gd name="connsiteX90" fmla="*/ 4503633 w 6671016"/>
              <a:gd name="connsiteY90" fmla="*/ 0 h 783994"/>
              <a:gd name="connsiteX91" fmla="*/ 4520725 w 6671016"/>
              <a:gd name="connsiteY91" fmla="*/ 76912 h 783994"/>
              <a:gd name="connsiteX92" fmla="*/ 4529271 w 6671016"/>
              <a:gd name="connsiteY92" fmla="*/ 538385 h 783994"/>
              <a:gd name="connsiteX93" fmla="*/ 4640366 w 6671016"/>
              <a:gd name="connsiteY93" fmla="*/ 367469 h 783994"/>
              <a:gd name="connsiteX94" fmla="*/ 4845465 w 6671016"/>
              <a:gd name="connsiteY94" fmla="*/ 119641 h 783994"/>
              <a:gd name="connsiteX95" fmla="*/ 4871102 w 6671016"/>
              <a:gd name="connsiteY95" fmla="*/ 94004 h 783994"/>
              <a:gd name="connsiteX96" fmla="*/ 4896740 w 6671016"/>
              <a:gd name="connsiteY96" fmla="*/ 76912 h 783994"/>
              <a:gd name="connsiteX97" fmla="*/ 4905286 w 6671016"/>
              <a:gd name="connsiteY97" fmla="*/ 179462 h 783994"/>
              <a:gd name="connsiteX98" fmla="*/ 4913831 w 6671016"/>
              <a:gd name="connsiteY98" fmla="*/ 230736 h 783994"/>
              <a:gd name="connsiteX99" fmla="*/ 4922377 w 6671016"/>
              <a:gd name="connsiteY99" fmla="*/ 427290 h 783994"/>
              <a:gd name="connsiteX100" fmla="*/ 5024927 w 6671016"/>
              <a:gd name="connsiteY100" fmla="*/ 299103 h 783994"/>
              <a:gd name="connsiteX101" fmla="*/ 5059110 w 6671016"/>
              <a:gd name="connsiteY101" fmla="*/ 256374 h 783994"/>
              <a:gd name="connsiteX102" fmla="*/ 5093293 w 6671016"/>
              <a:gd name="connsiteY102" fmla="*/ 222191 h 783994"/>
              <a:gd name="connsiteX103" fmla="*/ 5118931 w 6671016"/>
              <a:gd name="connsiteY103" fmla="*/ 179462 h 783994"/>
              <a:gd name="connsiteX104" fmla="*/ 5144568 w 6671016"/>
              <a:gd name="connsiteY104" fmla="*/ 145279 h 783994"/>
              <a:gd name="connsiteX105" fmla="*/ 5178751 w 6671016"/>
              <a:gd name="connsiteY105" fmla="*/ 273465 h 783994"/>
              <a:gd name="connsiteX106" fmla="*/ 5187297 w 6671016"/>
              <a:gd name="connsiteY106" fmla="*/ 478564 h 783994"/>
              <a:gd name="connsiteX107" fmla="*/ 5204388 w 6671016"/>
              <a:gd name="connsiteY107" fmla="*/ 589660 h 783994"/>
              <a:gd name="connsiteX108" fmla="*/ 5289846 w 6671016"/>
              <a:gd name="connsiteY108" fmla="*/ 470019 h 783994"/>
              <a:gd name="connsiteX109" fmla="*/ 5400942 w 6671016"/>
              <a:gd name="connsiteY109" fmla="*/ 367469 h 783994"/>
              <a:gd name="connsiteX110" fmla="*/ 5435125 w 6671016"/>
              <a:gd name="connsiteY110" fmla="*/ 393107 h 783994"/>
              <a:gd name="connsiteX111" fmla="*/ 5486400 w 6671016"/>
              <a:gd name="connsiteY111" fmla="*/ 470019 h 783994"/>
              <a:gd name="connsiteX112" fmla="*/ 5494945 w 6671016"/>
              <a:gd name="connsiteY112" fmla="*/ 504202 h 783994"/>
              <a:gd name="connsiteX113" fmla="*/ 5512037 w 6671016"/>
              <a:gd name="connsiteY113" fmla="*/ 555477 h 783994"/>
              <a:gd name="connsiteX114" fmla="*/ 5759865 w 6671016"/>
              <a:gd name="connsiteY114" fmla="*/ 393107 h 783994"/>
              <a:gd name="connsiteX115" fmla="*/ 5836777 w 6671016"/>
              <a:gd name="connsiteY115" fmla="*/ 341832 h 783994"/>
              <a:gd name="connsiteX116" fmla="*/ 5990602 w 6671016"/>
              <a:gd name="connsiteY116" fmla="*/ 273465 h 783994"/>
              <a:gd name="connsiteX117" fmla="*/ 6050422 w 6671016"/>
              <a:gd name="connsiteY117" fmla="*/ 222191 h 783994"/>
              <a:gd name="connsiteX118" fmla="*/ 6144426 w 6671016"/>
              <a:gd name="connsiteY118" fmla="*/ 153824 h 783994"/>
              <a:gd name="connsiteX119" fmla="*/ 6255521 w 6671016"/>
              <a:gd name="connsiteY119" fmla="*/ 393107 h 783994"/>
              <a:gd name="connsiteX120" fmla="*/ 6306796 w 6671016"/>
              <a:gd name="connsiteY120" fmla="*/ 264920 h 783994"/>
              <a:gd name="connsiteX121" fmla="*/ 6349525 w 6671016"/>
              <a:gd name="connsiteY121" fmla="*/ 170916 h 783994"/>
              <a:gd name="connsiteX122" fmla="*/ 6366617 w 6671016"/>
              <a:gd name="connsiteY122" fmla="*/ 119641 h 783994"/>
              <a:gd name="connsiteX123" fmla="*/ 6375162 w 6671016"/>
              <a:gd name="connsiteY123" fmla="*/ 162370 h 783994"/>
              <a:gd name="connsiteX124" fmla="*/ 6392254 w 6671016"/>
              <a:gd name="connsiteY124" fmla="*/ 256374 h 783994"/>
              <a:gd name="connsiteX125" fmla="*/ 6409345 w 6671016"/>
              <a:gd name="connsiteY125" fmla="*/ 487110 h 783994"/>
              <a:gd name="connsiteX126" fmla="*/ 6571716 w 6671016"/>
              <a:gd name="connsiteY126" fmla="*/ 290557 h 783994"/>
              <a:gd name="connsiteX127" fmla="*/ 6631536 w 6671016"/>
              <a:gd name="connsiteY127" fmla="*/ 213645 h 783994"/>
              <a:gd name="connsiteX128" fmla="*/ 6657174 w 6671016"/>
              <a:gd name="connsiteY128" fmla="*/ 427290 h 78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71016" h="783994">
                <a:moveTo>
                  <a:pt x="0" y="213645"/>
                </a:moveTo>
                <a:cubicBezTo>
                  <a:pt x="5697" y="233585"/>
                  <a:pt x="11748" y="253427"/>
                  <a:pt x="17091" y="273465"/>
                </a:cubicBezTo>
                <a:cubicBezTo>
                  <a:pt x="23144" y="296162"/>
                  <a:pt x="27730" y="319245"/>
                  <a:pt x="34183" y="341832"/>
                </a:cubicBezTo>
                <a:cubicBezTo>
                  <a:pt x="34192" y="341865"/>
                  <a:pt x="55542" y="405909"/>
                  <a:pt x="59820" y="418744"/>
                </a:cubicBezTo>
                <a:lnTo>
                  <a:pt x="68366" y="444381"/>
                </a:lnTo>
                <a:cubicBezTo>
                  <a:pt x="74063" y="461473"/>
                  <a:pt x="75465" y="480665"/>
                  <a:pt x="85458" y="495656"/>
                </a:cubicBezTo>
                <a:lnTo>
                  <a:pt x="102549" y="521293"/>
                </a:lnTo>
                <a:cubicBezTo>
                  <a:pt x="105398" y="532688"/>
                  <a:pt x="106971" y="544480"/>
                  <a:pt x="111095" y="555477"/>
                </a:cubicBezTo>
                <a:cubicBezTo>
                  <a:pt x="115568" y="567405"/>
                  <a:pt x="123013" y="578019"/>
                  <a:pt x="128187" y="589660"/>
                </a:cubicBezTo>
                <a:cubicBezTo>
                  <a:pt x="134417" y="603678"/>
                  <a:pt x="139892" y="618026"/>
                  <a:pt x="145278" y="632389"/>
                </a:cubicBezTo>
                <a:cubicBezTo>
                  <a:pt x="148441" y="640823"/>
                  <a:pt x="148197" y="650992"/>
                  <a:pt x="153824" y="658026"/>
                </a:cubicBezTo>
                <a:cubicBezTo>
                  <a:pt x="160240" y="666046"/>
                  <a:pt x="170915" y="669421"/>
                  <a:pt x="179461" y="675118"/>
                </a:cubicBezTo>
                <a:cubicBezTo>
                  <a:pt x="262518" y="619747"/>
                  <a:pt x="251908" y="631652"/>
                  <a:pt x="324740" y="564022"/>
                </a:cubicBezTo>
                <a:cubicBezTo>
                  <a:pt x="342452" y="547575"/>
                  <a:pt x="376015" y="512748"/>
                  <a:pt x="376015" y="512748"/>
                </a:cubicBezTo>
                <a:cubicBezTo>
                  <a:pt x="378863" y="501353"/>
                  <a:pt x="379307" y="489069"/>
                  <a:pt x="384560" y="478564"/>
                </a:cubicBezTo>
                <a:cubicBezTo>
                  <a:pt x="440463" y="366758"/>
                  <a:pt x="394439" y="489378"/>
                  <a:pt x="470018" y="376015"/>
                </a:cubicBezTo>
                <a:cubicBezTo>
                  <a:pt x="475715" y="367469"/>
                  <a:pt x="480948" y="358595"/>
                  <a:pt x="487110" y="350378"/>
                </a:cubicBezTo>
                <a:cubicBezTo>
                  <a:pt x="506598" y="324395"/>
                  <a:pt x="528915" y="300489"/>
                  <a:pt x="546931" y="273465"/>
                </a:cubicBezTo>
                <a:lnTo>
                  <a:pt x="581114" y="222191"/>
                </a:lnTo>
                <a:cubicBezTo>
                  <a:pt x="586811" y="256374"/>
                  <a:pt x="591137" y="290814"/>
                  <a:pt x="598205" y="324740"/>
                </a:cubicBezTo>
                <a:cubicBezTo>
                  <a:pt x="624393" y="450440"/>
                  <a:pt x="614654" y="390962"/>
                  <a:pt x="640934" y="478564"/>
                </a:cubicBezTo>
                <a:cubicBezTo>
                  <a:pt x="673114" y="585831"/>
                  <a:pt x="629316" y="452257"/>
                  <a:pt x="658026" y="538385"/>
                </a:cubicBezTo>
                <a:cubicBezTo>
                  <a:pt x="675118" y="521293"/>
                  <a:pt x="694201" y="505985"/>
                  <a:pt x="709301" y="487110"/>
                </a:cubicBezTo>
                <a:cubicBezTo>
                  <a:pt x="717259" y="477162"/>
                  <a:pt x="721374" y="464636"/>
                  <a:pt x="726392" y="452927"/>
                </a:cubicBezTo>
                <a:cubicBezTo>
                  <a:pt x="738477" y="424727"/>
                  <a:pt x="749561" y="396104"/>
                  <a:pt x="760575" y="367469"/>
                </a:cubicBezTo>
                <a:cubicBezTo>
                  <a:pt x="763809" y="359061"/>
                  <a:pt x="765572" y="350112"/>
                  <a:pt x="769121" y="341832"/>
                </a:cubicBezTo>
                <a:cubicBezTo>
                  <a:pt x="774139" y="330123"/>
                  <a:pt x="780516" y="319043"/>
                  <a:pt x="786213" y="307649"/>
                </a:cubicBezTo>
                <a:cubicBezTo>
                  <a:pt x="812926" y="200796"/>
                  <a:pt x="778788" y="333638"/>
                  <a:pt x="803304" y="247828"/>
                </a:cubicBezTo>
                <a:cubicBezTo>
                  <a:pt x="812414" y="215942"/>
                  <a:pt x="811611" y="202112"/>
                  <a:pt x="828942" y="170916"/>
                </a:cubicBezTo>
                <a:cubicBezTo>
                  <a:pt x="835859" y="158466"/>
                  <a:pt x="846033" y="148127"/>
                  <a:pt x="854579" y="136733"/>
                </a:cubicBezTo>
                <a:cubicBezTo>
                  <a:pt x="860276" y="185159"/>
                  <a:pt x="866286" y="233549"/>
                  <a:pt x="871671" y="282011"/>
                </a:cubicBezTo>
                <a:cubicBezTo>
                  <a:pt x="882687" y="381155"/>
                  <a:pt x="870670" y="338824"/>
                  <a:pt x="888762" y="393107"/>
                </a:cubicBezTo>
                <a:cubicBezTo>
                  <a:pt x="893951" y="434618"/>
                  <a:pt x="896067" y="465053"/>
                  <a:pt x="905854" y="504202"/>
                </a:cubicBezTo>
                <a:cubicBezTo>
                  <a:pt x="908039" y="512941"/>
                  <a:pt x="911551" y="521293"/>
                  <a:pt x="914400" y="529839"/>
                </a:cubicBezTo>
                <a:cubicBezTo>
                  <a:pt x="928643" y="526990"/>
                  <a:pt x="943478" y="526257"/>
                  <a:pt x="957129" y="521293"/>
                </a:cubicBezTo>
                <a:cubicBezTo>
                  <a:pt x="975087" y="514763"/>
                  <a:pt x="991660" y="504865"/>
                  <a:pt x="1008403" y="495656"/>
                </a:cubicBezTo>
                <a:cubicBezTo>
                  <a:pt x="1048650" y="473520"/>
                  <a:pt x="1088164" y="450079"/>
                  <a:pt x="1128045" y="427290"/>
                </a:cubicBezTo>
                <a:cubicBezTo>
                  <a:pt x="1147985" y="415896"/>
                  <a:pt x="1169932" y="407454"/>
                  <a:pt x="1187865" y="393107"/>
                </a:cubicBezTo>
                <a:cubicBezTo>
                  <a:pt x="1202108" y="381712"/>
                  <a:pt x="1215280" y="368832"/>
                  <a:pt x="1230594" y="358923"/>
                </a:cubicBezTo>
                <a:cubicBezTo>
                  <a:pt x="1263819" y="337424"/>
                  <a:pt x="1305161" y="327087"/>
                  <a:pt x="1333144" y="299103"/>
                </a:cubicBezTo>
                <a:cubicBezTo>
                  <a:pt x="1408036" y="224208"/>
                  <a:pt x="1313039" y="315856"/>
                  <a:pt x="1384418" y="256374"/>
                </a:cubicBezTo>
                <a:cubicBezTo>
                  <a:pt x="1450217" y="201541"/>
                  <a:pt x="1372042" y="256078"/>
                  <a:pt x="1435693" y="213645"/>
                </a:cubicBezTo>
                <a:cubicBezTo>
                  <a:pt x="1441390" y="250677"/>
                  <a:pt x="1443994" y="288319"/>
                  <a:pt x="1452785" y="324740"/>
                </a:cubicBezTo>
                <a:cubicBezTo>
                  <a:pt x="1463989" y="371158"/>
                  <a:pt x="1495514" y="461473"/>
                  <a:pt x="1495514" y="461473"/>
                </a:cubicBezTo>
                <a:lnTo>
                  <a:pt x="1512605" y="564022"/>
                </a:lnTo>
                <a:lnTo>
                  <a:pt x="1521151" y="615297"/>
                </a:lnTo>
                <a:cubicBezTo>
                  <a:pt x="1529697" y="601054"/>
                  <a:pt x="1537134" y="586084"/>
                  <a:pt x="1546788" y="572568"/>
                </a:cubicBezTo>
                <a:cubicBezTo>
                  <a:pt x="1565666" y="546139"/>
                  <a:pt x="1588867" y="522861"/>
                  <a:pt x="1606609" y="495656"/>
                </a:cubicBezTo>
                <a:cubicBezTo>
                  <a:pt x="1631700" y="457183"/>
                  <a:pt x="1645083" y="410889"/>
                  <a:pt x="1674975" y="376015"/>
                </a:cubicBezTo>
                <a:cubicBezTo>
                  <a:pt x="1791191" y="240429"/>
                  <a:pt x="1663775" y="395113"/>
                  <a:pt x="1768979" y="247828"/>
                </a:cubicBezTo>
                <a:cubicBezTo>
                  <a:pt x="1781911" y="229724"/>
                  <a:pt x="1798622" y="214546"/>
                  <a:pt x="1811708" y="196553"/>
                </a:cubicBezTo>
                <a:cubicBezTo>
                  <a:pt x="1821477" y="183120"/>
                  <a:pt x="1828131" y="167644"/>
                  <a:pt x="1837345" y="153824"/>
                </a:cubicBezTo>
                <a:cubicBezTo>
                  <a:pt x="1845246" y="141973"/>
                  <a:pt x="1854437" y="131035"/>
                  <a:pt x="1862983" y="119641"/>
                </a:cubicBezTo>
                <a:cubicBezTo>
                  <a:pt x="1915326" y="-37382"/>
                  <a:pt x="1802623" y="291081"/>
                  <a:pt x="1880074" y="461473"/>
                </a:cubicBezTo>
                <a:cubicBezTo>
                  <a:pt x="1900354" y="506089"/>
                  <a:pt x="1960508" y="405421"/>
                  <a:pt x="1999716" y="376015"/>
                </a:cubicBezTo>
                <a:cubicBezTo>
                  <a:pt x="2028900" y="354127"/>
                  <a:pt x="2057820" y="331785"/>
                  <a:pt x="2085174" y="307649"/>
                </a:cubicBezTo>
                <a:cubicBezTo>
                  <a:pt x="2188855" y="216166"/>
                  <a:pt x="2108201" y="272358"/>
                  <a:pt x="2170631" y="230736"/>
                </a:cubicBezTo>
                <a:cubicBezTo>
                  <a:pt x="2179177" y="242131"/>
                  <a:pt x="2191401" y="251534"/>
                  <a:pt x="2196269" y="264920"/>
                </a:cubicBezTo>
                <a:cubicBezTo>
                  <a:pt x="2203153" y="283850"/>
                  <a:pt x="2201212" y="304922"/>
                  <a:pt x="2204815" y="324740"/>
                </a:cubicBezTo>
                <a:cubicBezTo>
                  <a:pt x="2206916" y="336296"/>
                  <a:pt x="2210512" y="347529"/>
                  <a:pt x="2213360" y="358923"/>
                </a:cubicBezTo>
                <a:cubicBezTo>
                  <a:pt x="2216209" y="390258"/>
                  <a:pt x="2218230" y="421679"/>
                  <a:pt x="2221906" y="452927"/>
                </a:cubicBezTo>
                <a:cubicBezTo>
                  <a:pt x="2230273" y="524047"/>
                  <a:pt x="2227679" y="481793"/>
                  <a:pt x="2238998" y="538385"/>
                </a:cubicBezTo>
                <a:cubicBezTo>
                  <a:pt x="2242396" y="555376"/>
                  <a:pt x="2244695" y="572568"/>
                  <a:pt x="2247544" y="589660"/>
                </a:cubicBezTo>
                <a:cubicBezTo>
                  <a:pt x="2289452" y="539370"/>
                  <a:pt x="2509118" y="271283"/>
                  <a:pt x="2546646" y="247828"/>
                </a:cubicBezTo>
                <a:cubicBezTo>
                  <a:pt x="2569435" y="233585"/>
                  <a:pt x="2592653" y="220006"/>
                  <a:pt x="2615013" y="205099"/>
                </a:cubicBezTo>
                <a:cubicBezTo>
                  <a:pt x="2626864" y="197199"/>
                  <a:pt x="2637345" y="187363"/>
                  <a:pt x="2649196" y="179462"/>
                </a:cubicBezTo>
                <a:cubicBezTo>
                  <a:pt x="2748091" y="113531"/>
                  <a:pt x="2640948" y="192057"/>
                  <a:pt x="2726108" y="128187"/>
                </a:cubicBezTo>
                <a:cubicBezTo>
                  <a:pt x="2728957" y="236434"/>
                  <a:pt x="2694438" y="352388"/>
                  <a:pt x="2734654" y="452927"/>
                </a:cubicBezTo>
                <a:cubicBezTo>
                  <a:pt x="2751382" y="494746"/>
                  <a:pt x="2786918" y="379529"/>
                  <a:pt x="2811566" y="341832"/>
                </a:cubicBezTo>
                <a:cubicBezTo>
                  <a:pt x="2835361" y="305439"/>
                  <a:pt x="2857143" y="267768"/>
                  <a:pt x="2879932" y="230736"/>
                </a:cubicBezTo>
                <a:cubicBezTo>
                  <a:pt x="2888478" y="282011"/>
                  <a:pt x="2902327" y="332680"/>
                  <a:pt x="2905570" y="384561"/>
                </a:cubicBezTo>
                <a:cubicBezTo>
                  <a:pt x="2913746" y="515372"/>
                  <a:pt x="2890372" y="648769"/>
                  <a:pt x="2914116" y="777667"/>
                </a:cubicBezTo>
                <a:cubicBezTo>
                  <a:pt x="2919277" y="805681"/>
                  <a:pt x="2949589" y="733003"/>
                  <a:pt x="2965390" y="709301"/>
                </a:cubicBezTo>
                <a:cubicBezTo>
                  <a:pt x="2978129" y="690192"/>
                  <a:pt x="2987028" y="668717"/>
                  <a:pt x="2999574" y="649480"/>
                </a:cubicBezTo>
                <a:cubicBezTo>
                  <a:pt x="3029788" y="603152"/>
                  <a:pt x="3062094" y="558223"/>
                  <a:pt x="3093577" y="512748"/>
                </a:cubicBezTo>
                <a:cubicBezTo>
                  <a:pt x="3113369" y="484159"/>
                  <a:pt x="3130501" y="453458"/>
                  <a:pt x="3153398" y="427290"/>
                </a:cubicBezTo>
                <a:cubicBezTo>
                  <a:pt x="3193278" y="381712"/>
                  <a:pt x="3237838" y="339838"/>
                  <a:pt x="3273039" y="290557"/>
                </a:cubicBezTo>
                <a:cubicBezTo>
                  <a:pt x="3373135" y="150421"/>
                  <a:pt x="3260909" y="300608"/>
                  <a:pt x="3358497" y="188007"/>
                </a:cubicBezTo>
                <a:cubicBezTo>
                  <a:pt x="3382389" y="160440"/>
                  <a:pt x="3426863" y="102550"/>
                  <a:pt x="3426863" y="102550"/>
                </a:cubicBezTo>
                <a:cubicBezTo>
                  <a:pt x="3429712" y="262071"/>
                  <a:pt x="3404119" y="424666"/>
                  <a:pt x="3435409" y="581114"/>
                </a:cubicBezTo>
                <a:cubicBezTo>
                  <a:pt x="3443008" y="619107"/>
                  <a:pt x="3478971" y="516875"/>
                  <a:pt x="3503775" y="487110"/>
                </a:cubicBezTo>
                <a:cubicBezTo>
                  <a:pt x="3536038" y="448394"/>
                  <a:pt x="3570069" y="411020"/>
                  <a:pt x="3606325" y="376015"/>
                </a:cubicBezTo>
                <a:cubicBezTo>
                  <a:pt x="3628210" y="354884"/>
                  <a:pt x="3749133" y="255948"/>
                  <a:pt x="3794332" y="205099"/>
                </a:cubicBezTo>
                <a:cubicBezTo>
                  <a:pt x="3803795" y="194454"/>
                  <a:pt x="3811424" y="182310"/>
                  <a:pt x="3819970" y="170916"/>
                </a:cubicBezTo>
                <a:cubicBezTo>
                  <a:pt x="3822819" y="202251"/>
                  <a:pt x="3827087" y="233489"/>
                  <a:pt x="3828516" y="264920"/>
                </a:cubicBezTo>
                <a:cubicBezTo>
                  <a:pt x="3832786" y="358870"/>
                  <a:pt x="3760819" y="491868"/>
                  <a:pt x="3837061" y="546931"/>
                </a:cubicBezTo>
                <a:cubicBezTo>
                  <a:pt x="3897677" y="590710"/>
                  <a:pt x="3922100" y="420310"/>
                  <a:pt x="3982340" y="376015"/>
                </a:cubicBezTo>
                <a:lnTo>
                  <a:pt x="4272897" y="162370"/>
                </a:lnTo>
                <a:cubicBezTo>
                  <a:pt x="4304141" y="139458"/>
                  <a:pt x="4337484" y="119219"/>
                  <a:pt x="4366901" y="94004"/>
                </a:cubicBezTo>
                <a:cubicBezTo>
                  <a:pt x="4407876" y="58882"/>
                  <a:pt x="4431808" y="34206"/>
                  <a:pt x="4477996" y="8546"/>
                </a:cubicBezTo>
                <a:cubicBezTo>
                  <a:pt x="4485870" y="4171"/>
                  <a:pt x="4495087" y="2849"/>
                  <a:pt x="4503633" y="0"/>
                </a:cubicBezTo>
                <a:cubicBezTo>
                  <a:pt x="4509330" y="25637"/>
                  <a:pt x="4519476" y="50679"/>
                  <a:pt x="4520725" y="76912"/>
                </a:cubicBezTo>
                <a:cubicBezTo>
                  <a:pt x="4528043" y="230589"/>
                  <a:pt x="4470692" y="396123"/>
                  <a:pt x="4529271" y="538385"/>
                </a:cubicBezTo>
                <a:cubicBezTo>
                  <a:pt x="4555143" y="601217"/>
                  <a:pt x="4599419" y="421696"/>
                  <a:pt x="4640366" y="367469"/>
                </a:cubicBezTo>
                <a:cubicBezTo>
                  <a:pt x="4704983" y="281895"/>
                  <a:pt x="4769642" y="195464"/>
                  <a:pt x="4845465" y="119641"/>
                </a:cubicBezTo>
                <a:cubicBezTo>
                  <a:pt x="4854011" y="111095"/>
                  <a:pt x="4861818" y="101741"/>
                  <a:pt x="4871102" y="94004"/>
                </a:cubicBezTo>
                <a:cubicBezTo>
                  <a:pt x="4878992" y="87429"/>
                  <a:pt x="4888194" y="82609"/>
                  <a:pt x="4896740" y="76912"/>
                </a:cubicBezTo>
                <a:cubicBezTo>
                  <a:pt x="4899589" y="111095"/>
                  <a:pt x="4901498" y="145370"/>
                  <a:pt x="4905286" y="179462"/>
                </a:cubicBezTo>
                <a:cubicBezTo>
                  <a:pt x="4907199" y="196683"/>
                  <a:pt x="4912639" y="213450"/>
                  <a:pt x="4913831" y="230736"/>
                </a:cubicBezTo>
                <a:cubicBezTo>
                  <a:pt x="4918343" y="296161"/>
                  <a:pt x="4919528" y="361772"/>
                  <a:pt x="4922377" y="427290"/>
                </a:cubicBezTo>
                <a:lnTo>
                  <a:pt x="5024927" y="299103"/>
                </a:lnTo>
                <a:cubicBezTo>
                  <a:pt x="5036321" y="284860"/>
                  <a:pt x="5046212" y="269272"/>
                  <a:pt x="5059110" y="256374"/>
                </a:cubicBezTo>
                <a:cubicBezTo>
                  <a:pt x="5070504" y="244980"/>
                  <a:pt x="5083400" y="234911"/>
                  <a:pt x="5093293" y="222191"/>
                </a:cubicBezTo>
                <a:cubicBezTo>
                  <a:pt x="5103491" y="209080"/>
                  <a:pt x="5109717" y="193282"/>
                  <a:pt x="5118931" y="179462"/>
                </a:cubicBezTo>
                <a:cubicBezTo>
                  <a:pt x="5126832" y="167611"/>
                  <a:pt x="5136022" y="156673"/>
                  <a:pt x="5144568" y="145279"/>
                </a:cubicBezTo>
                <a:cubicBezTo>
                  <a:pt x="5175684" y="238629"/>
                  <a:pt x="5165762" y="195535"/>
                  <a:pt x="5178751" y="273465"/>
                </a:cubicBezTo>
                <a:cubicBezTo>
                  <a:pt x="5181600" y="341831"/>
                  <a:pt x="5183029" y="410272"/>
                  <a:pt x="5187297" y="478564"/>
                </a:cubicBezTo>
                <a:cubicBezTo>
                  <a:pt x="5190119" y="523711"/>
                  <a:pt x="5196099" y="548211"/>
                  <a:pt x="5204388" y="589660"/>
                </a:cubicBezTo>
                <a:cubicBezTo>
                  <a:pt x="5233796" y="530846"/>
                  <a:pt x="5224972" y="542525"/>
                  <a:pt x="5289846" y="470019"/>
                </a:cubicBezTo>
                <a:cubicBezTo>
                  <a:pt x="5348991" y="403916"/>
                  <a:pt x="5348690" y="406659"/>
                  <a:pt x="5400942" y="367469"/>
                </a:cubicBezTo>
                <a:cubicBezTo>
                  <a:pt x="5412336" y="376015"/>
                  <a:pt x="5426007" y="382165"/>
                  <a:pt x="5435125" y="393107"/>
                </a:cubicBezTo>
                <a:cubicBezTo>
                  <a:pt x="5454851" y="416778"/>
                  <a:pt x="5486400" y="470019"/>
                  <a:pt x="5486400" y="470019"/>
                </a:cubicBezTo>
                <a:cubicBezTo>
                  <a:pt x="5489248" y="481413"/>
                  <a:pt x="5491570" y="492952"/>
                  <a:pt x="5494945" y="504202"/>
                </a:cubicBezTo>
                <a:cubicBezTo>
                  <a:pt x="5500122" y="521458"/>
                  <a:pt x="5512037" y="555477"/>
                  <a:pt x="5512037" y="555477"/>
                </a:cubicBezTo>
                <a:cubicBezTo>
                  <a:pt x="5684460" y="411792"/>
                  <a:pt x="5541054" y="519345"/>
                  <a:pt x="5759865" y="393107"/>
                </a:cubicBezTo>
                <a:cubicBezTo>
                  <a:pt x="5786554" y="377709"/>
                  <a:pt x="5809423" y="356015"/>
                  <a:pt x="5836777" y="341832"/>
                </a:cubicBezTo>
                <a:cubicBezTo>
                  <a:pt x="5886590" y="316003"/>
                  <a:pt x="5941645" y="300881"/>
                  <a:pt x="5990602" y="273465"/>
                </a:cubicBezTo>
                <a:cubicBezTo>
                  <a:pt x="6013516" y="260633"/>
                  <a:pt x="6029692" y="238315"/>
                  <a:pt x="6050422" y="222191"/>
                </a:cubicBezTo>
                <a:cubicBezTo>
                  <a:pt x="6081006" y="198404"/>
                  <a:pt x="6144426" y="153824"/>
                  <a:pt x="6144426" y="153824"/>
                </a:cubicBezTo>
                <a:cubicBezTo>
                  <a:pt x="6164412" y="233764"/>
                  <a:pt x="6193922" y="362307"/>
                  <a:pt x="6255521" y="393107"/>
                </a:cubicBezTo>
                <a:cubicBezTo>
                  <a:pt x="6296683" y="413688"/>
                  <a:pt x="6288865" y="307303"/>
                  <a:pt x="6306796" y="264920"/>
                </a:cubicBezTo>
                <a:cubicBezTo>
                  <a:pt x="6320207" y="233220"/>
                  <a:pt x="6336420" y="202743"/>
                  <a:pt x="6349525" y="170916"/>
                </a:cubicBezTo>
                <a:cubicBezTo>
                  <a:pt x="6356385" y="154257"/>
                  <a:pt x="6366617" y="119641"/>
                  <a:pt x="6366617" y="119641"/>
                </a:cubicBezTo>
                <a:cubicBezTo>
                  <a:pt x="6369465" y="133884"/>
                  <a:pt x="6372011" y="148191"/>
                  <a:pt x="6375162" y="162370"/>
                </a:cubicBezTo>
                <a:cubicBezTo>
                  <a:pt x="6385802" y="210253"/>
                  <a:pt x="6386834" y="194944"/>
                  <a:pt x="6392254" y="256374"/>
                </a:cubicBezTo>
                <a:cubicBezTo>
                  <a:pt x="6399033" y="333198"/>
                  <a:pt x="6403648" y="410198"/>
                  <a:pt x="6409345" y="487110"/>
                </a:cubicBezTo>
                <a:lnTo>
                  <a:pt x="6571716" y="290557"/>
                </a:lnTo>
                <a:cubicBezTo>
                  <a:pt x="6592197" y="265350"/>
                  <a:pt x="6631536" y="213645"/>
                  <a:pt x="6631536" y="213645"/>
                </a:cubicBezTo>
                <a:cubicBezTo>
                  <a:pt x="6701489" y="283595"/>
                  <a:pt x="6657174" y="227196"/>
                  <a:pt x="6657174" y="42729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891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r>
              <a:rPr lang="nl-NL" dirty="0"/>
              <a:t>96 individuen &gt; 60 </a:t>
            </a:r>
            <a:r>
              <a:rPr lang="nl-NL" dirty="0" err="1"/>
              <a:t>jr</a:t>
            </a:r>
            <a:r>
              <a:rPr lang="nl-NL" dirty="0"/>
              <a:t>, at risk voor AF, en 96 huisartsen/internisten/cardiologen</a:t>
            </a:r>
          </a:p>
          <a:p>
            <a:r>
              <a:rPr lang="nl-NL" dirty="0"/>
              <a:t>Mediane ‘</a:t>
            </a:r>
            <a:r>
              <a:rPr lang="nl-NL" dirty="0" err="1"/>
              <a:t>tradeoff</a:t>
            </a:r>
            <a:r>
              <a:rPr lang="nl-NL" dirty="0"/>
              <a:t>’: </a:t>
            </a:r>
          </a:p>
          <a:p>
            <a:pPr marL="0" indent="0">
              <a:buNone/>
            </a:pPr>
            <a:r>
              <a:rPr lang="nl-NL" dirty="0"/>
              <a:t>	10 GE bloedingen per CVA</a:t>
            </a:r>
          </a:p>
          <a:p>
            <a:r>
              <a:rPr lang="nl-NL" dirty="0"/>
              <a:t>Range patiënten &gt; artsen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" y="0"/>
            <a:ext cx="7234998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69" y="2486992"/>
            <a:ext cx="2724321" cy="42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93" y="3861046"/>
            <a:ext cx="3240360" cy="236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UMCG_K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7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2. Herstarten: waarmee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data beschikbaar</a:t>
            </a:r>
          </a:p>
          <a:p>
            <a:r>
              <a:rPr lang="nl-NL" dirty="0"/>
              <a:t>Meestal: wat </a:t>
            </a:r>
            <a:r>
              <a:rPr lang="nl-NL" dirty="0" err="1"/>
              <a:t>tevoor</a:t>
            </a:r>
            <a:r>
              <a:rPr lang="nl-NL" dirty="0"/>
              <a:t> ook de beste keuze was </a:t>
            </a:r>
          </a:p>
          <a:p>
            <a:endParaRPr lang="nl-NL" dirty="0"/>
          </a:p>
          <a:p>
            <a:r>
              <a:rPr lang="nl-NL" dirty="0"/>
              <a:t>Klassieker: VKA vervangen door aspirine</a:t>
            </a:r>
          </a:p>
          <a:p>
            <a:r>
              <a:rPr lang="nl-NL" dirty="0"/>
              <a:t>Interessant: VKA vervangen door DOAC</a:t>
            </a:r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Naar aspirine? Dubbele TAR?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539026" cy="284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019538" y="331769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Major </a:t>
            </a:r>
            <a:r>
              <a:rPr lang="nl-NL" dirty="0" err="1"/>
              <a:t>bleed</a:t>
            </a:r>
            <a:r>
              <a:rPr lang="nl-NL" dirty="0"/>
              <a:t> 0,96(0,53-1,75)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1338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774240" y="210915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Major </a:t>
            </a:r>
            <a:r>
              <a:rPr lang="nl-NL" dirty="0" err="1"/>
              <a:t>bleed</a:t>
            </a:r>
            <a:r>
              <a:rPr lang="nl-NL" dirty="0"/>
              <a:t> 1,10 (0,83-1,45)</a:t>
            </a:r>
          </a:p>
        </p:txBody>
      </p:sp>
      <p:pic>
        <p:nvPicPr>
          <p:cNvPr id="8" name="Picture 4" descr="UMCG_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27984" y="60932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BAFTA, Lancet 2007; ACTIVE W, Lancet 2006</a:t>
            </a:r>
          </a:p>
        </p:txBody>
      </p:sp>
    </p:spTree>
    <p:extLst>
      <p:ext uri="{BB962C8B-B14F-4D97-AF65-F5344CB8AC3E}">
        <p14:creationId xmlns:p14="http://schemas.microsoft.com/office/powerpoint/2010/main" val="4072077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Naar DOAC?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voorhand meestal al voorkeurspreparaat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264524" cy="376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084168" y="64533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López-López, BMJ 2017</a:t>
            </a:r>
          </a:p>
        </p:txBody>
      </p:sp>
    </p:spTree>
    <p:extLst>
      <p:ext uri="{BB962C8B-B14F-4D97-AF65-F5344CB8AC3E}">
        <p14:creationId xmlns:p14="http://schemas.microsoft.com/office/powerpoint/2010/main" val="393177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 situatie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Patiënt presenteert zich met bloeding waarvoor onderbreken antistolling nodig is</a:t>
            </a:r>
          </a:p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Gaan we herstarten?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, waarmee?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En wanneer?</a:t>
            </a:r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Afbeeldingsresultaat voor bloedtransfusie carto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24943"/>
            <a:ext cx="1924780" cy="271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3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404664"/>
            <a:ext cx="8752959" cy="59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4139952" y="3861048"/>
            <a:ext cx="1512168" cy="2376264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707904" y="1124744"/>
            <a:ext cx="2520280" cy="2880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6084168" y="64533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López-López, BMJ 2017</a:t>
            </a:r>
          </a:p>
        </p:txBody>
      </p:sp>
    </p:spTree>
    <p:extLst>
      <p:ext uri="{BB962C8B-B14F-4D97-AF65-F5344CB8AC3E}">
        <p14:creationId xmlns:p14="http://schemas.microsoft.com/office/powerpoint/2010/main" val="88731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3. Herstarten: wanneer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‘Overweeg de antistolling niet te snel te hervatten: twee weken na een ernstige gastro-intestinale bloeding, één tot tien weken na een intracraniële bloeding.’</a:t>
            </a:r>
          </a:p>
          <a:p>
            <a:endParaRPr lang="nl-NL" sz="1700" dirty="0"/>
          </a:p>
          <a:p>
            <a:r>
              <a:rPr lang="nl-NL" dirty="0"/>
              <a:t>Overwegingen: duidelijk hoog risico op recidief GE bloeding bij herstart binnen een week; voor ICH beperkte data</a:t>
            </a:r>
          </a:p>
          <a:p>
            <a:pPr lvl="1"/>
            <a:r>
              <a:rPr lang="nl-NL" dirty="0"/>
              <a:t>(enige model toont veel later herstart dan in Nl gebruikelijk)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567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  <a:solidFill>
            <a:srgbClr val="0070C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Modellen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719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9512" y="4869160"/>
            <a:ext cx="439248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VKA voor cardiale indicaties, gemodelleerd </a:t>
            </a:r>
            <a:r>
              <a:rPr lang="nl-NL" dirty="0" err="1"/>
              <a:t>obv</a:t>
            </a:r>
            <a:r>
              <a:rPr lang="nl-NL" dirty="0"/>
              <a:t> &gt; 2000 statussen</a:t>
            </a:r>
          </a:p>
          <a:p>
            <a:r>
              <a:rPr lang="nl-NL" dirty="0" err="1"/>
              <a:t>Majeed</a:t>
            </a:r>
            <a:r>
              <a:rPr lang="nl-NL" dirty="0"/>
              <a:t>, </a:t>
            </a:r>
            <a:r>
              <a:rPr lang="nl-NL" dirty="0" err="1"/>
              <a:t>Stroke</a:t>
            </a:r>
            <a:r>
              <a:rPr lang="nl-NL" dirty="0"/>
              <a:t> 2010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6127"/>
            <a:ext cx="3451308" cy="496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64088" y="5445224"/>
            <a:ext cx="345130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Hoge GE bloeding, alle indicaties (boven) / AF (onder) voor VKA, 207 pat</a:t>
            </a:r>
          </a:p>
          <a:p>
            <a:r>
              <a:rPr lang="nl-NL" dirty="0" err="1"/>
              <a:t>Majeed</a:t>
            </a:r>
            <a:r>
              <a:rPr lang="nl-NL" dirty="0"/>
              <a:t>, TH 2017</a:t>
            </a:r>
          </a:p>
        </p:txBody>
      </p:sp>
      <p:pic>
        <p:nvPicPr>
          <p:cNvPr id="7" name="Picture 4" descr="UMCG_K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0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Geen gerandomiseerde studies?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nl-NL" dirty="0" err="1"/>
              <a:t>Restart</a:t>
            </a:r>
            <a:r>
              <a:rPr lang="nl-NL" dirty="0"/>
              <a:t> of </a:t>
            </a:r>
            <a:r>
              <a:rPr lang="nl-NL" dirty="0" err="1"/>
              <a:t>STop</a:t>
            </a:r>
            <a:r>
              <a:rPr lang="nl-NL" dirty="0"/>
              <a:t> </a:t>
            </a:r>
            <a:r>
              <a:rPr lang="nl-NL" dirty="0" err="1"/>
              <a:t>Antithrombotics</a:t>
            </a:r>
            <a:r>
              <a:rPr lang="nl-NL" dirty="0"/>
              <a:t> </a:t>
            </a:r>
            <a:r>
              <a:rPr lang="nl-NL" dirty="0" err="1"/>
              <a:t>Randomized</a:t>
            </a:r>
            <a:r>
              <a:rPr lang="nl-NL" dirty="0"/>
              <a:t> Trial (RESTART): al dan niet TAR na ICH onder antistolling of TAR</a:t>
            </a:r>
          </a:p>
          <a:p>
            <a:r>
              <a:rPr lang="nl-NL" dirty="0"/>
              <a:t>Trage inclusie:  belangrijke reden was dat individuele dokter NIET onzeker was</a:t>
            </a:r>
          </a:p>
          <a:p>
            <a:pPr lvl="1"/>
            <a:r>
              <a:rPr lang="nl-NL" i="1" dirty="0"/>
              <a:t>Maar waarom gekozen voor TAR?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004048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Maxwell, Trials 2017</a:t>
            </a:r>
          </a:p>
        </p:txBody>
      </p:sp>
      <p:pic>
        <p:nvPicPr>
          <p:cNvPr id="5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82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In conclusie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is weinig bewijs voor al dan niet herstarten antistolling na bloeding</a:t>
            </a:r>
          </a:p>
          <a:p>
            <a:pPr lvl="1"/>
            <a:r>
              <a:rPr lang="nl-NL" dirty="0"/>
              <a:t>Nauwelijks voor VTE</a:t>
            </a:r>
          </a:p>
          <a:p>
            <a:r>
              <a:rPr lang="nl-NL" dirty="0"/>
              <a:t>Indirecte data wijzen op voordeel herstart bij meeste patiënten</a:t>
            </a:r>
          </a:p>
          <a:p>
            <a:pPr lvl="1"/>
            <a:r>
              <a:rPr lang="nl-NL" dirty="0"/>
              <a:t>Als behandeldoel voorkomen </a:t>
            </a:r>
            <a:r>
              <a:rPr lang="nl-NL" dirty="0" err="1"/>
              <a:t>iCVA</a:t>
            </a:r>
            <a:r>
              <a:rPr lang="nl-NL" dirty="0"/>
              <a:t> is, met GE bloeding als </a:t>
            </a:r>
            <a:r>
              <a:rPr lang="nl-NL" dirty="0" err="1"/>
              <a:t>trade</a:t>
            </a:r>
            <a:r>
              <a:rPr lang="nl-NL" dirty="0"/>
              <a:t>-off</a:t>
            </a:r>
          </a:p>
          <a:p>
            <a:pPr lvl="1"/>
            <a:r>
              <a:rPr lang="nl-NL" dirty="0"/>
              <a:t>Maar: bias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indication</a:t>
            </a:r>
            <a:r>
              <a:rPr lang="nl-NL" dirty="0"/>
              <a:t>, late inclusie in studies</a:t>
            </a:r>
          </a:p>
          <a:p>
            <a:endParaRPr lang="nl-NL" dirty="0"/>
          </a:p>
        </p:txBody>
      </p:sp>
      <p:pic>
        <p:nvPicPr>
          <p:cNvPr id="2050" name="Picture 2" descr="Afbeeldingsresultaat voor goudhaantj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61392"/>
            <a:ext cx="1270887" cy="10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MCG_K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51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Mee-naar-huis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Herstart meestal</a:t>
            </a:r>
          </a:p>
          <a:p>
            <a:r>
              <a:rPr lang="nl-NL" dirty="0"/>
              <a:t>Niet te snel</a:t>
            </a:r>
          </a:p>
          <a:p>
            <a:r>
              <a:rPr lang="nl-NL" dirty="0"/>
              <a:t>Met het middel dat je anders ook zou kiezen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u="sng" dirty="0"/>
              <a:t>En natuurlijk</a:t>
            </a:r>
          </a:p>
          <a:p>
            <a:r>
              <a:rPr lang="nl-NL" dirty="0" err="1"/>
              <a:t>Herbeoordeel</a:t>
            </a:r>
            <a:r>
              <a:rPr lang="nl-NL" dirty="0"/>
              <a:t> de indicatie</a:t>
            </a:r>
          </a:p>
          <a:p>
            <a:r>
              <a:rPr lang="nl-NL" dirty="0"/>
              <a:t>Betrek de patiënt</a:t>
            </a:r>
          </a:p>
          <a:p>
            <a:r>
              <a:rPr lang="nl-NL" dirty="0"/>
              <a:t>Corrigeer risicofactoren</a:t>
            </a:r>
          </a:p>
          <a:p>
            <a:pPr lvl="2"/>
            <a:r>
              <a:rPr lang="nl-NL" dirty="0"/>
              <a:t>Hypertensie, indicatie PPI, slechte VKA instelling, combinaties van </a:t>
            </a:r>
            <a:r>
              <a:rPr lang="nl-NL" dirty="0" err="1"/>
              <a:t>antitrombotica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07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772816"/>
            <a:ext cx="8856662" cy="22322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/>
              <a:t>www.expertisecentrumtrombose.nl</a:t>
            </a:r>
            <a:br>
              <a:rPr lang="nl-NL" altLang="nl-NL" sz="3600" dirty="0"/>
            </a:br>
            <a:br>
              <a:rPr lang="nl-NL" altLang="nl-NL" sz="1800" dirty="0"/>
            </a:br>
            <a:r>
              <a:rPr lang="nl-NL" altLang="nl-NL" sz="3600" dirty="0"/>
              <a:t>www.hematologiegroningen.nl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437063"/>
            <a:ext cx="6481762" cy="2087562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Transmuraal Trombose Expertise </a:t>
            </a:r>
            <a:r>
              <a:rPr lang="nl-NL" altLang="nl-NL"/>
              <a:t>Centrum Groningen</a:t>
            </a:r>
            <a:endParaRPr lang="nl-NL" altLang="nl-NL" dirty="0"/>
          </a:p>
        </p:txBody>
      </p:sp>
      <p:pic>
        <p:nvPicPr>
          <p:cNvPr id="19460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255587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UMCG-MARTINITOREN(20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https://hematologiegroningen.nl/protocollen/content/fig/cer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8500"/>
            <a:ext cx="18843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Afbeeldingsresultaat voor certe groninge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764213"/>
            <a:ext cx="188595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5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Antitrombotische richtlijn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11F1BD8-4A79-A8F8-0E92-482E198CF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61019"/>
            <a:ext cx="7634776" cy="4216525"/>
          </a:xfrm>
        </p:spPr>
      </p:pic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67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1. Gaan we herstarten?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nl-NL" dirty="0"/>
              <a:t>Check de indicatie</a:t>
            </a:r>
          </a:p>
          <a:p>
            <a:endParaRPr lang="nl-NL" sz="1600" dirty="0"/>
          </a:p>
          <a:p>
            <a:r>
              <a:rPr lang="nl-NL" dirty="0"/>
              <a:t>Hoe groot is het risico op nieuwe bloeding?</a:t>
            </a:r>
          </a:p>
          <a:p>
            <a:r>
              <a:rPr lang="nl-NL" dirty="0"/>
              <a:t>Hoe groot was het risico op een trombose (verandert dat?)</a:t>
            </a:r>
          </a:p>
          <a:p>
            <a:endParaRPr lang="nl-NL" sz="1600" dirty="0"/>
          </a:p>
          <a:p>
            <a:r>
              <a:rPr lang="nl-NL" dirty="0"/>
              <a:t>Idealiter: </a:t>
            </a:r>
            <a:r>
              <a:rPr lang="nl-NL" i="1" dirty="0"/>
              <a:t>net </a:t>
            </a:r>
            <a:r>
              <a:rPr lang="nl-NL" i="1" dirty="0" err="1"/>
              <a:t>clinical</a:t>
            </a:r>
            <a:r>
              <a:rPr lang="nl-NL" i="1" dirty="0"/>
              <a:t> benefit</a:t>
            </a:r>
            <a:r>
              <a:rPr lang="nl-NL" dirty="0"/>
              <a:t>, met patiënt-gewaardeerde weging van trombose en bloeding</a:t>
            </a:r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585091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76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Risico op herhaalde bloeding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Antitrombotisch richtlijn: onvoldoende gegevens van voldoende kwaliteit beschikbaar</a:t>
            </a:r>
          </a:p>
          <a:p>
            <a:pPr lvl="1"/>
            <a:r>
              <a:rPr lang="nl-NL" dirty="0"/>
              <a:t>Voor wat het waard is: risico recidief </a:t>
            </a:r>
            <a:r>
              <a:rPr lang="nl-NL" dirty="0" err="1"/>
              <a:t>gastrointestinale</a:t>
            </a:r>
            <a:r>
              <a:rPr lang="nl-NL" dirty="0"/>
              <a:t> bloedingen 10-14%, HR 2 als </a:t>
            </a:r>
            <a:r>
              <a:rPr lang="nl-NL" dirty="0" err="1"/>
              <a:t>antstolling</a:t>
            </a:r>
            <a:r>
              <a:rPr lang="nl-NL" dirty="0"/>
              <a:t> herstart wordt</a:t>
            </a:r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Afbeeldingsresultaat voor bloeding carto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312368" cy="20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1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Hoe groot is het risico op trombose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Antitrombotisch richtlijn: onvoldoende gegevens van voldoende kwaliteit beschikbaar</a:t>
            </a:r>
          </a:p>
          <a:p>
            <a:pPr marL="742950" lvl="2" indent="-342900"/>
            <a:r>
              <a:rPr lang="nl-NL" dirty="0"/>
              <a:t>HR variëren van 0,05 tot 0,71 voor GE</a:t>
            </a:r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1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Mortaliteit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Zoals voor </a:t>
            </a:r>
            <a:r>
              <a:rPr lang="nl-NL" dirty="0" err="1"/>
              <a:t>alledrie</a:t>
            </a:r>
            <a:r>
              <a:rPr lang="nl-NL" dirty="0"/>
              <a:t> de eindpunten:</a:t>
            </a:r>
          </a:p>
          <a:p>
            <a:r>
              <a:rPr lang="nl-NL" dirty="0"/>
              <a:t>Alleen observationele cohorten beschikbaar</a:t>
            </a:r>
          </a:p>
          <a:p>
            <a:r>
              <a:rPr lang="nl-NL" dirty="0"/>
              <a:t>Op z’n best </a:t>
            </a:r>
            <a:r>
              <a:rPr lang="nl-NL" dirty="0" err="1"/>
              <a:t>propensity</a:t>
            </a:r>
            <a:r>
              <a:rPr lang="nl-NL" dirty="0"/>
              <a:t> </a:t>
            </a:r>
            <a:r>
              <a:rPr lang="nl-NL" dirty="0" err="1"/>
              <a:t>matched</a:t>
            </a:r>
            <a:r>
              <a:rPr lang="nl-NL" dirty="0"/>
              <a:t>, maar altijd beperkte info </a:t>
            </a:r>
          </a:p>
          <a:p>
            <a:r>
              <a:rPr lang="nl-NL" dirty="0"/>
              <a:t>Cardiale indicaties, </a:t>
            </a:r>
            <a:r>
              <a:rPr lang="nl-NL" dirty="0" err="1"/>
              <a:t>mn</a:t>
            </a:r>
            <a:r>
              <a:rPr lang="nl-NL" dirty="0"/>
              <a:t> AF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Met al deze </a:t>
            </a:r>
            <a:r>
              <a:rPr lang="nl-NL" dirty="0" err="1"/>
              <a:t>caveats</a:t>
            </a:r>
            <a:r>
              <a:rPr lang="nl-NL" dirty="0"/>
              <a:t> → twee mooie cohorten</a:t>
            </a:r>
          </a:p>
        </p:txBody>
      </p:sp>
      <p:pic>
        <p:nvPicPr>
          <p:cNvPr id="4" name="Picture 4" descr="UMCG_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7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AF, hersenbloedingen op warfarine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nl-NL" dirty="0"/>
              <a:t>Deens cohort, </a:t>
            </a:r>
            <a:r>
              <a:rPr lang="nl-NL" dirty="0" err="1"/>
              <a:t>obv</a:t>
            </a:r>
            <a:r>
              <a:rPr lang="nl-NL" dirty="0"/>
              <a:t> databases, 1998-2016</a:t>
            </a:r>
          </a:p>
          <a:p>
            <a:r>
              <a:rPr lang="nl-NL" dirty="0"/>
              <a:t>14 dagen overleefd na ontslag, en dan per jaar: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842722"/>
              </p:ext>
            </p:extLst>
          </p:nvPr>
        </p:nvGraphicFramePr>
        <p:xfrm>
          <a:off x="2339752" y="306896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nl-NL" dirty="0"/>
                        <a:t>SPONTAAN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herstart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iCVA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Rec</a:t>
                      </a:r>
                      <a:r>
                        <a:rPr lang="nl-NL" baseline="0" dirty="0"/>
                        <a:t> ICH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Mortaliteit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19,6%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35,5%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17268"/>
              </p:ext>
            </p:extLst>
          </p:nvPr>
        </p:nvGraphicFramePr>
        <p:xfrm>
          <a:off x="2339752" y="4725144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nl-NL" dirty="0"/>
                        <a:t>TRAUMATISCH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herstart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iCVA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Rec</a:t>
                      </a:r>
                      <a:r>
                        <a:rPr lang="nl-NL" baseline="0" dirty="0"/>
                        <a:t> ICH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Mortaliteit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34,0%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4716016" y="6381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Nielsen</a:t>
            </a:r>
            <a:r>
              <a:rPr lang="nl-NL" dirty="0"/>
              <a:t>, JAMA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2017</a:t>
            </a:r>
          </a:p>
        </p:txBody>
      </p:sp>
      <p:pic>
        <p:nvPicPr>
          <p:cNvPr id="7" name="Picture 4" descr="UMCG_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26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AF, hersenbloedingen op warfarine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nl-NL" dirty="0"/>
              <a:t>Deens cohort, </a:t>
            </a:r>
            <a:r>
              <a:rPr lang="nl-NL" dirty="0" err="1"/>
              <a:t>obv</a:t>
            </a:r>
            <a:r>
              <a:rPr lang="nl-NL" dirty="0"/>
              <a:t> databases, 1998-2016</a:t>
            </a:r>
          </a:p>
          <a:p>
            <a:r>
              <a:rPr lang="nl-NL" dirty="0"/>
              <a:t>14 dagen overleefd na ontslag, en dan per jaar: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416796"/>
              </p:ext>
            </p:extLst>
          </p:nvPr>
        </p:nvGraphicFramePr>
        <p:xfrm>
          <a:off x="2339752" y="306896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nl-NL" dirty="0"/>
                        <a:t>SPONTAAN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herstart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iCVA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Rec</a:t>
                      </a:r>
                      <a:r>
                        <a:rPr lang="nl-NL" baseline="0" dirty="0"/>
                        <a:t> ICH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Mortaliteit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19,6%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35,5%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99298"/>
              </p:ext>
            </p:extLst>
          </p:nvPr>
        </p:nvGraphicFramePr>
        <p:xfrm>
          <a:off x="2339752" y="4725144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nl-NL" dirty="0"/>
                        <a:t>TRAUMATISCH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herstart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iCVA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Rec</a:t>
                      </a:r>
                      <a:r>
                        <a:rPr lang="nl-NL" baseline="0" dirty="0"/>
                        <a:t> ICH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Mortaliteit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34,0%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4716016" y="6381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Nielsen</a:t>
            </a:r>
            <a:r>
              <a:rPr lang="nl-NL" dirty="0"/>
              <a:t>, JAMA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2017</a:t>
            </a:r>
          </a:p>
        </p:txBody>
      </p:sp>
      <p:pic>
        <p:nvPicPr>
          <p:cNvPr id="7" name="Picture 4" descr="UMCG_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325"/>
            <a:ext cx="20510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8"/>
          <p:cNvCxnSpPr/>
          <p:nvPr/>
        </p:nvCxnSpPr>
        <p:spPr>
          <a:xfrm>
            <a:off x="4427984" y="3717032"/>
            <a:ext cx="244827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427984" y="5373216"/>
            <a:ext cx="244827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771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1171</Words>
  <Application>Microsoft Office PowerPoint</Application>
  <PresentationFormat>Diavoorstelling (4:3)</PresentationFormat>
  <Paragraphs>226</Paragraphs>
  <Slides>26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9" baseType="lpstr">
      <vt:lpstr>Arial</vt:lpstr>
      <vt:lpstr>Calibri</vt:lpstr>
      <vt:lpstr>Kantoorthema</vt:lpstr>
      <vt:lpstr>Herstart antistolling na bloeding</vt:lpstr>
      <vt:lpstr>De situatie</vt:lpstr>
      <vt:lpstr>Antitrombotische richtlijn</vt:lpstr>
      <vt:lpstr>1. Gaan we herstarten?</vt:lpstr>
      <vt:lpstr>Risico op herhaalde bloeding</vt:lpstr>
      <vt:lpstr>Hoe groot is het risico op trombose</vt:lpstr>
      <vt:lpstr>Mortaliteit</vt:lpstr>
      <vt:lpstr>AF, hersenbloedingen op warfarine</vt:lpstr>
      <vt:lpstr>AF, hersenbloedingen op warfarine</vt:lpstr>
      <vt:lpstr>AF, hersenbloedingen op warfarine</vt:lpstr>
      <vt:lpstr>AF, hersenbloedingen op warfarine</vt:lpstr>
      <vt:lpstr>AF, gastrointestinale bloedingen  op antitrombotica</vt:lpstr>
      <vt:lpstr>AF, gastrointestinale bloedingen  op antitrombotica</vt:lpstr>
      <vt:lpstr>Wat heb je liever:  een trombose of een bloeding?</vt:lpstr>
      <vt:lpstr>Wat heb je liever:  een trombose of een bloeding?</vt:lpstr>
      <vt:lpstr>PowerPoint-presentatie</vt:lpstr>
      <vt:lpstr>2. Herstarten: waarmee</vt:lpstr>
      <vt:lpstr>Naar aspirine? Dubbele TAR?</vt:lpstr>
      <vt:lpstr>Naar DOAC?</vt:lpstr>
      <vt:lpstr>PowerPoint-presentatie</vt:lpstr>
      <vt:lpstr>3. Herstarten: wanneer</vt:lpstr>
      <vt:lpstr>Modellen</vt:lpstr>
      <vt:lpstr>Geen gerandomiseerde studies?</vt:lpstr>
      <vt:lpstr>In conclusie</vt:lpstr>
      <vt:lpstr>Mee-naar-huis</vt:lpstr>
      <vt:lpstr>www.expertisecentrumtrombose.nl  www.hematologiegroningen.nl</vt:lpstr>
    </vt:vector>
  </TitlesOfParts>
  <Company>Universitair Medisch Centrum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Herstart antistolling na bloeding</dc:title>
  <dc:creator>Meijer, K</dc:creator>
  <cp:lastModifiedBy>Meijer, K</cp:lastModifiedBy>
  <cp:revision>27</cp:revision>
  <dcterms:created xsi:type="dcterms:W3CDTF">2018-02-26T09:28:52Z</dcterms:created>
  <dcterms:modified xsi:type="dcterms:W3CDTF">2023-06-06T11:48:23Z</dcterms:modified>
</cp:coreProperties>
</file>