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6" r:id="rId3"/>
    <p:sldId id="290" r:id="rId4"/>
    <p:sldId id="262" r:id="rId5"/>
    <p:sldId id="284" r:id="rId6"/>
    <p:sldId id="285" r:id="rId7"/>
    <p:sldId id="264" r:id="rId8"/>
    <p:sldId id="268" r:id="rId9"/>
    <p:sldId id="263" r:id="rId10"/>
    <p:sldId id="291" r:id="rId11"/>
    <p:sldId id="283" r:id="rId12"/>
    <p:sldId id="260" r:id="rId13"/>
    <p:sldId id="269" r:id="rId14"/>
    <p:sldId id="266" r:id="rId15"/>
    <p:sldId id="373" r:id="rId16"/>
    <p:sldId id="282" r:id="rId17"/>
    <p:sldId id="372" r:id="rId18"/>
    <p:sldId id="37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FA407-921B-4676-95BB-3E7EF71F678A}" v="7" dt="2023-12-11T11:49:26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398C-FA82-482A-AFCD-AF6E988CCAD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2189-2148-4D38-B696-7B68E384A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6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Doet iemand</a:t>
            </a:r>
            <a:r>
              <a:rPr lang="nl-NL" baseline="0" dirty="0"/>
              <a:t> dat anders?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52189-2148-4D38-B696-7B68E384A5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62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Doet iemand</a:t>
            </a:r>
            <a:r>
              <a:rPr lang="nl-NL" baseline="0" dirty="0"/>
              <a:t> dat anders?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52189-2148-4D38-B696-7B68E384A51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51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11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02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7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3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09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9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2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74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76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C087-F57F-4486-9500-DEE4C72D2C3F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A290-83D2-46D6-AA33-B11D94C5F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6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2/2fab_fc.sv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204864"/>
            <a:ext cx="8569325" cy="1728192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bg1"/>
                </a:solidFill>
              </a:rPr>
              <a:t>Couperen van antistolling in 18 dia’s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78957"/>
            <a:ext cx="8497192" cy="95024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nl-NL" dirty="0">
                <a:solidFill>
                  <a:schemeClr val="tx1"/>
                </a:solidFill>
              </a:rPr>
              <a:t>Karina Meijer</a:t>
            </a:r>
          </a:p>
          <a:p>
            <a:pPr eaLnBrk="1" hangingPunct="1"/>
            <a:r>
              <a:rPr lang="nl-NL" dirty="0">
                <a:solidFill>
                  <a:schemeClr val="tx1"/>
                </a:solidFill>
              </a:rPr>
              <a:t>Afdeling Hematologie UMCG</a:t>
            </a: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2846470B-7F3F-BB34-4E3D-29C9397A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692150"/>
            <a:ext cx="70262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5F6833A5-B065-DC2D-1F6D-BC1E12FE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81638"/>
            <a:ext cx="619283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Richtlijn Antitrombotisch beleid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 </a:t>
            </a:r>
            <a:r>
              <a:rPr lang="nl-NL" dirty="0" err="1">
                <a:solidFill>
                  <a:schemeClr val="bg1"/>
                </a:solidFill>
              </a:rPr>
              <a:t>edoxaban</a:t>
            </a:r>
            <a:r>
              <a:rPr lang="nl-NL" dirty="0">
                <a:solidFill>
                  <a:schemeClr val="bg1"/>
                </a:solidFill>
              </a:rPr>
              <a:t>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‘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Overweeg bij een levensbedreigende bloeding onder </a:t>
            </a:r>
            <a:r>
              <a:rPr lang="nl-NL" b="0" i="0" dirty="0" err="1">
                <a:solidFill>
                  <a:srgbClr val="00354E"/>
                </a:solidFill>
                <a:effectLst/>
                <a:latin typeface="Avenir"/>
              </a:rPr>
              <a:t>edoxaban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 PCC 50</a:t>
            </a:r>
            <a:r>
              <a:rPr lang="nl-NL" b="0" i="0" baseline="30000" dirty="0">
                <a:solidFill>
                  <a:srgbClr val="00354E"/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/kg te geven’</a:t>
            </a:r>
          </a:p>
          <a:p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‘Overweeg om bij een niet levensbedreigende, maar wel ernstige bloeding onder </a:t>
            </a:r>
            <a:r>
              <a:rPr lang="nl-NL" b="0" i="0" u="sng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Xa</a:t>
            </a:r>
            <a:r>
              <a:rPr lang="nl-NL" b="0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 remmers 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PCC 25</a:t>
            </a:r>
            <a:r>
              <a:rPr lang="nl-NL" b="0" i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/kg of PCC 50</a:t>
            </a:r>
            <a:r>
              <a:rPr lang="nl-NL" b="0" i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/kg te geven. 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‘Indien uitstel van de spoedingreep tot een levensbedreigende situatie leidt, overweeg dan om bij gebruik van </a:t>
            </a:r>
            <a:r>
              <a:rPr lang="nl-NL" b="0" i="0" u="sng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Xa</a:t>
            </a:r>
            <a:r>
              <a:rPr lang="nl-NL" b="0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 remmers 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PCC 50</a:t>
            </a:r>
            <a:r>
              <a:rPr lang="nl-NL" b="0" i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/kg te geven. Houd in dat geval bij de ingreep rekening met een aanhoudend verhoogde bloedingsneiging. </a:t>
            </a:r>
            <a:r>
              <a:rPr lang="nl-NL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Andexanet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 alfa is niet geregistreerd voor het couperen van een orale </a:t>
            </a:r>
            <a:r>
              <a:rPr lang="nl-NL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Xa</a:t>
            </a:r>
            <a:r>
              <a:rPr lang="nl-NL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"/>
              </a:rPr>
              <a:t> remmer bij noodzaak tot een acute ingreep’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nl-NL" altLang="nl-NL">
                <a:solidFill>
                  <a:schemeClr val="bg1"/>
                </a:solidFill>
              </a:rPr>
              <a:t>Anti Xa antidotum</a:t>
            </a:r>
            <a:endParaRPr lang="en-US" altLang="nl-NL">
              <a:solidFill>
                <a:schemeClr val="bg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nl-NL" altLang="nl-NL" dirty="0" err="1"/>
              <a:t>Andexanet</a:t>
            </a:r>
            <a:r>
              <a:rPr lang="nl-NL" altLang="nl-NL" dirty="0"/>
              <a:t> alfa: verkort en </a:t>
            </a:r>
            <a:r>
              <a:rPr lang="nl-NL" altLang="nl-NL" dirty="0" err="1"/>
              <a:t>catalytisch</a:t>
            </a:r>
            <a:r>
              <a:rPr lang="nl-NL" altLang="nl-NL" dirty="0"/>
              <a:t> inactief </a:t>
            </a:r>
            <a:r>
              <a:rPr lang="nl-NL" altLang="nl-NL" dirty="0" err="1"/>
              <a:t>Xa</a:t>
            </a:r>
            <a:r>
              <a:rPr lang="nl-NL" altLang="nl-NL" dirty="0"/>
              <a:t> molecuul</a:t>
            </a:r>
          </a:p>
          <a:p>
            <a:pPr lvl="1"/>
            <a:r>
              <a:rPr lang="nl-NL" altLang="nl-NL" dirty="0"/>
              <a:t>deletie van GLA domein</a:t>
            </a:r>
          </a:p>
          <a:p>
            <a:pPr lvl="1"/>
            <a:r>
              <a:rPr lang="nl-NL" altLang="nl-NL" dirty="0"/>
              <a:t>verandering in binding tussen lichte en zware keten</a:t>
            </a:r>
          </a:p>
          <a:p>
            <a:pPr lvl="1"/>
            <a:r>
              <a:rPr lang="nl-NL" altLang="nl-NL" dirty="0"/>
              <a:t>serine vervangen door alanine in </a:t>
            </a:r>
            <a:r>
              <a:rPr lang="nl-NL" altLang="nl-NL" dirty="0" err="1"/>
              <a:t>active</a:t>
            </a:r>
            <a:r>
              <a:rPr lang="nl-NL" altLang="nl-NL" dirty="0"/>
              <a:t>-site</a:t>
            </a:r>
          </a:p>
        </p:txBody>
      </p:sp>
      <p:pic>
        <p:nvPicPr>
          <p:cNvPr id="101380" name="Picture 4" descr="UMCG_K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6192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481488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7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FF6600"/>
          </a:solidFill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Andexanet</a:t>
            </a:r>
            <a:r>
              <a:rPr lang="nl-NL" dirty="0">
                <a:solidFill>
                  <a:schemeClr val="bg1"/>
                </a:solidFill>
              </a:rPr>
              <a:t> - 1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88432"/>
          </a:xfrm>
        </p:spPr>
        <p:txBody>
          <a:bodyPr>
            <a:normAutofit fontScale="92500"/>
          </a:bodyPr>
          <a:lstStyle/>
          <a:p>
            <a:r>
              <a:rPr lang="nl-NL" dirty="0"/>
              <a:t>Multicenter, prospectief, open-label, single </a:t>
            </a:r>
            <a:r>
              <a:rPr lang="nl-NL" dirty="0" err="1"/>
              <a:t>group</a:t>
            </a:r>
            <a:endParaRPr lang="nl-NL" dirty="0"/>
          </a:p>
          <a:p>
            <a:r>
              <a:rPr lang="nl-NL" dirty="0"/>
              <a:t>Co-</a:t>
            </a:r>
            <a:r>
              <a:rPr lang="nl-NL" dirty="0" err="1"/>
              <a:t>primairy</a:t>
            </a:r>
            <a:r>
              <a:rPr lang="nl-NL" dirty="0"/>
              <a:t> eindpunt: verandering </a:t>
            </a:r>
            <a:r>
              <a:rPr lang="nl-NL" dirty="0" err="1"/>
              <a:t>aXa</a:t>
            </a:r>
            <a:r>
              <a:rPr lang="nl-NL" dirty="0"/>
              <a:t> en kliniek</a:t>
            </a:r>
          </a:p>
          <a:p>
            <a:r>
              <a:rPr lang="nl-NL" dirty="0"/>
              <a:t>479 ernstige bloedingen </a:t>
            </a:r>
            <a:r>
              <a:rPr lang="nl-NL" dirty="0" err="1"/>
              <a:t>wv</a:t>
            </a:r>
            <a:r>
              <a:rPr lang="nl-NL" dirty="0"/>
              <a:t> 349 </a:t>
            </a:r>
            <a:r>
              <a:rPr lang="nl-NL" dirty="0" err="1"/>
              <a:t>evalueerbaar</a:t>
            </a:r>
            <a:r>
              <a:rPr lang="nl-NL" dirty="0"/>
              <a:t> voor </a:t>
            </a:r>
            <a:r>
              <a:rPr lang="nl-NL" dirty="0" err="1"/>
              <a:t>efficacy</a:t>
            </a:r>
            <a:endParaRPr lang="nl-NL" dirty="0"/>
          </a:p>
          <a:p>
            <a:pPr lvl="1"/>
            <a:r>
              <a:rPr lang="nl-NL" dirty="0"/>
              <a:t>78 jaar, 81% AF, 50% klaring &lt;60, 132 </a:t>
            </a:r>
            <a:r>
              <a:rPr lang="nl-NL" dirty="0" err="1"/>
              <a:t>riva</a:t>
            </a:r>
            <a:r>
              <a:rPr lang="nl-NL" dirty="0"/>
              <a:t>/172 </a:t>
            </a:r>
            <a:r>
              <a:rPr lang="nl-NL" dirty="0" err="1"/>
              <a:t>apixa</a:t>
            </a:r>
            <a:endParaRPr lang="nl-NL" dirty="0"/>
          </a:p>
          <a:p>
            <a:r>
              <a:rPr lang="nl-NL" dirty="0"/>
              <a:t>Tijd tussen laatste inname en toediening </a:t>
            </a:r>
            <a:r>
              <a:rPr lang="nl-NL" dirty="0" err="1"/>
              <a:t>andexanet</a:t>
            </a:r>
            <a:r>
              <a:rPr lang="nl-NL" dirty="0"/>
              <a:t> gemiddeld 11,4</a:t>
            </a:r>
          </a:p>
          <a:p>
            <a:endParaRPr lang="nl-NL" dirty="0"/>
          </a:p>
        </p:txBody>
      </p:sp>
      <p:pic>
        <p:nvPicPr>
          <p:cNvPr id="6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A0D92A8-3CA8-A19C-A377-C50F512C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45" y="116632"/>
            <a:ext cx="44796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FF6600"/>
          </a:solidFill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Andexanet</a:t>
            </a:r>
            <a:r>
              <a:rPr lang="nl-NL" dirty="0">
                <a:solidFill>
                  <a:schemeClr val="bg1"/>
                </a:solidFill>
              </a:rPr>
              <a:t> - 2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92088"/>
          </a:xfrm>
        </p:spPr>
        <p:txBody>
          <a:bodyPr>
            <a:normAutofit/>
          </a:bodyPr>
          <a:lstStyle/>
          <a:p>
            <a:r>
              <a:rPr lang="nl-NL" dirty="0"/>
              <a:t>30 d sterfte 15,7%, trombose 10,4%</a:t>
            </a:r>
          </a:p>
        </p:txBody>
      </p:sp>
      <p:pic>
        <p:nvPicPr>
          <p:cNvPr id="8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44C81A9B-0531-BF94-CAAD-171376A69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8A8B5D-29BE-996C-F70C-772E9CD4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87483"/>
            <a:ext cx="2890280" cy="54483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ED3DDEB-9D7F-EB3E-B2BA-FE1E207D6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91" y="1889936"/>
            <a:ext cx="5538916" cy="30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PCC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nl-NL" sz="2600" dirty="0"/>
              <a:t>Data uit cohorten</a:t>
            </a:r>
          </a:p>
          <a:p>
            <a:r>
              <a:rPr lang="nl-NL" sz="2600" dirty="0"/>
              <a:t>Geen vergelijkende studies: niet </a:t>
            </a:r>
            <a:r>
              <a:rPr lang="nl-NL" sz="2600" dirty="0" err="1"/>
              <a:t>vs</a:t>
            </a:r>
            <a:r>
              <a:rPr lang="nl-NL" sz="2600" dirty="0"/>
              <a:t> placebo, niet </a:t>
            </a:r>
            <a:r>
              <a:rPr lang="nl-NL" sz="2600" dirty="0" err="1"/>
              <a:t>vs</a:t>
            </a:r>
            <a:r>
              <a:rPr lang="nl-NL" sz="2600" dirty="0"/>
              <a:t> specifieke antidota</a:t>
            </a:r>
          </a:p>
          <a:p>
            <a:r>
              <a:rPr lang="nl-NL" sz="2600" dirty="0" err="1"/>
              <a:t>Systematic</a:t>
            </a:r>
            <a:r>
              <a:rPr lang="nl-NL" sz="2600" dirty="0"/>
              <a:t> reviews komen tot verschillende conclusies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F3926E-9C3F-B8E8-0C4D-3A579D6D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31" y="3459471"/>
            <a:ext cx="4623900" cy="18629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76AE32-9716-CAD6-B757-37AB1F5C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504996"/>
            <a:ext cx="5904656" cy="10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Conclusie </a:t>
            </a:r>
            <a:r>
              <a:rPr lang="nl-NL" dirty="0" err="1">
                <a:solidFill>
                  <a:schemeClr val="bg1"/>
                </a:solidFill>
              </a:rPr>
              <a:t>DOACs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Antidota moeten gegeven worden in situaties van bedreigende bloeding/spoedingreep</a:t>
            </a:r>
          </a:p>
          <a:p>
            <a:r>
              <a:rPr lang="nl-NL" dirty="0"/>
              <a:t>Geen goede vergelijkende data </a:t>
            </a:r>
            <a:r>
              <a:rPr lang="nl-NL" dirty="0" err="1"/>
              <a:t>andexanet</a:t>
            </a:r>
            <a:r>
              <a:rPr lang="nl-NL" dirty="0"/>
              <a:t>/PCC</a:t>
            </a:r>
          </a:p>
          <a:p>
            <a:r>
              <a:rPr lang="nl-NL" dirty="0"/>
              <a:t>Klinisch effect blijft onzeker bij ontbreken controlegroep in studies: niet geven bij niet-bedreigende bloeding, niet bij ingreep die uitgesteld kan worden</a:t>
            </a:r>
          </a:p>
          <a:p>
            <a:endParaRPr lang="nl-NL" sz="2600" dirty="0"/>
          </a:p>
          <a:p>
            <a:r>
              <a:rPr lang="nl-NL" sz="2600" dirty="0"/>
              <a:t>Ernstige bloeding identificeert kwetsbare pat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7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Richtlijn Antitrombotisch beleid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 VKA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Bij patiënten met ernstige bloedingen of noodzaak tot acute ingreep onder VKA-behandeling: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Onderbreek tijdelijk VKA.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Geef 5 tot 10 mg vitamine K. Bij fenprocoumon dient vitamine K nog een aantal dagen gesuppleerd te worden.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Geef PCC in een vaste dosis of variabele dosis op basis van INR en gewicht.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Geef geen plasma om het effect van de VKA te antagoneren.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Maak </a:t>
            </a:r>
            <a:r>
              <a:rPr lang="nl-NL" b="0" i="0" dirty="0" err="1">
                <a:solidFill>
                  <a:srgbClr val="00354E"/>
                </a:solidFill>
                <a:effectLst/>
                <a:latin typeface="Avenir"/>
              </a:rPr>
              <a:t>ziekenhuisbreed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 afspraken over het toedienen van een variabele dosis of vaste dosis PCC en handel hiernaar.</a:t>
            </a:r>
          </a:p>
          <a:p>
            <a:endParaRPr lang="nl-NL" dirty="0"/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0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Richtlijn Antitrombotisch beleid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 LMWH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‘Overweeg protamine bij spoedingrepen onder LMWH. Houd er rekening mee dat het effect onvolledig is’</a:t>
            </a:r>
          </a:p>
          <a:p>
            <a:r>
              <a:rPr lang="nl-NL" dirty="0">
                <a:solidFill>
                  <a:srgbClr val="00354E"/>
                </a:solidFill>
                <a:latin typeface="Avenir"/>
              </a:rPr>
              <a:t>UMCG protocol:</a:t>
            </a:r>
          </a:p>
          <a:p>
            <a:pPr lvl="2"/>
            <a:r>
              <a:rPr lang="nl-NL" dirty="0">
                <a:solidFill>
                  <a:srgbClr val="00354E"/>
                </a:solidFill>
                <a:latin typeface="Avenir"/>
              </a:rPr>
              <a:t>1400 IC protaminesulfaat per 1000 IE anti-</a:t>
            </a:r>
            <a:r>
              <a:rPr lang="nl-NL" dirty="0" err="1">
                <a:solidFill>
                  <a:srgbClr val="00354E"/>
                </a:solidFill>
                <a:latin typeface="Avenir"/>
              </a:rPr>
              <a:t>Xa</a:t>
            </a:r>
            <a:r>
              <a:rPr lang="nl-NL" dirty="0">
                <a:solidFill>
                  <a:srgbClr val="00354E"/>
                </a:solidFill>
                <a:latin typeface="Avenir"/>
              </a:rPr>
              <a:t> LMWH</a:t>
            </a:r>
          </a:p>
          <a:p>
            <a:pPr lvl="2"/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Schat </a:t>
            </a:r>
            <a:r>
              <a:rPr lang="nl-NL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adhv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gegeven doseringen in de afgelopen 24 uur, tijd sinds dosis en nierfunctie hoeveel LMWH nog aanwezig is. Ga uit van 25% eliminatie na 6 uur, 50% na 12 uur. Ga uit van halvering eliminatiesnelheid met klaring &lt;30 ml/min</a:t>
            </a:r>
          </a:p>
          <a:p>
            <a:pPr lvl="2"/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Bereken de protamine dosis, wees terughoudend met doseringen groter dan 5000 IE. Geef eventueel eerst 5000 IE, en na 2-3h op geleide van kliniek nog eens 3000 IE </a:t>
            </a:r>
          </a:p>
          <a:p>
            <a:endParaRPr lang="nl-NL" dirty="0"/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5A5FD61-4639-B36D-CEB9-3E7E52A75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704138" cy="2649538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en-US" altLang="nl-NL">
                <a:solidFill>
                  <a:schemeClr val="bg1"/>
                </a:solidFill>
              </a:rPr>
              <a:t>Vragen, suggesties &amp; verbeteringen?</a:t>
            </a:r>
          </a:p>
        </p:txBody>
      </p:sp>
      <p:sp>
        <p:nvSpPr>
          <p:cNvPr id="17411" name="Tijdelijke aanduiding voor inhoud 1">
            <a:extLst>
              <a:ext uri="{FF2B5EF4-FFF2-40B4-BE49-F238E27FC236}">
                <a16:creationId xmlns:a16="http://schemas.microsoft.com/office/drawing/2014/main" id="{27895264-163A-4F43-14FB-49FCFEEC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60800"/>
            <a:ext cx="8229600" cy="22653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nl-NL" altLang="nl-NL" sz="4400"/>
              <a:t>Graag!</a:t>
            </a:r>
          </a:p>
          <a:p>
            <a:pPr marL="0" indent="0" algn="ctr">
              <a:buFontTx/>
              <a:buNone/>
            </a:pPr>
            <a:r>
              <a:rPr lang="nl-NL" altLang="nl-NL" sz="2800">
                <a:solidFill>
                  <a:srgbClr val="0070C0"/>
                </a:solidFill>
              </a:rPr>
              <a:t>k.meijer@umcg.nl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nl-NL" dirty="0"/>
              <a:t>(vooral) </a:t>
            </a:r>
            <a:r>
              <a:rPr lang="nl-NL" dirty="0" err="1"/>
              <a:t>DOACs</a:t>
            </a:r>
            <a:endParaRPr lang="nl-NL" dirty="0"/>
          </a:p>
          <a:p>
            <a:pPr lvl="1"/>
            <a:r>
              <a:rPr lang="nl-NL" dirty="0" err="1"/>
              <a:t>Dabigatran</a:t>
            </a:r>
            <a:r>
              <a:rPr lang="nl-NL" dirty="0"/>
              <a:t>, </a:t>
            </a:r>
            <a:r>
              <a:rPr lang="nl-NL" dirty="0" err="1"/>
              <a:t>Xa</a:t>
            </a:r>
            <a:r>
              <a:rPr lang="nl-NL" dirty="0"/>
              <a:t> remmers (</a:t>
            </a:r>
            <a:r>
              <a:rPr lang="nl-NL" dirty="0" err="1"/>
              <a:t>rivaroxa</a:t>
            </a:r>
            <a:r>
              <a:rPr lang="nl-NL" dirty="0"/>
              <a:t>-, </a:t>
            </a:r>
            <a:r>
              <a:rPr lang="nl-NL" dirty="0" err="1"/>
              <a:t>apixa</a:t>
            </a:r>
            <a:r>
              <a:rPr lang="nl-NL" dirty="0"/>
              <a:t>-, </a:t>
            </a:r>
            <a:r>
              <a:rPr lang="nl-NL" dirty="0" err="1"/>
              <a:t>edoxaban</a:t>
            </a:r>
            <a:r>
              <a:rPr lang="nl-NL" dirty="0"/>
              <a:t>)</a:t>
            </a:r>
          </a:p>
          <a:p>
            <a:r>
              <a:rPr lang="nl-NL" dirty="0"/>
              <a:t>(een beetje) VKA</a:t>
            </a:r>
          </a:p>
          <a:p>
            <a:pPr lvl="1"/>
            <a:r>
              <a:rPr lang="nl-NL" dirty="0"/>
              <a:t>vaste of variabele dosering PCC?</a:t>
            </a:r>
          </a:p>
          <a:p>
            <a:r>
              <a:rPr lang="nl-NL" dirty="0"/>
              <a:t>Laag Moleculair </a:t>
            </a:r>
            <a:r>
              <a:rPr lang="nl-NL" dirty="0" err="1"/>
              <a:t>Gewichts</a:t>
            </a:r>
            <a:r>
              <a:rPr lang="nl-NL" dirty="0"/>
              <a:t> Heparine </a:t>
            </a:r>
          </a:p>
          <a:p>
            <a:pPr lvl="1"/>
            <a:r>
              <a:rPr lang="nl-NL" dirty="0"/>
              <a:t> </a:t>
            </a:r>
            <a:r>
              <a:rPr lang="nl-NL" dirty="0" err="1"/>
              <a:t>nadroparine</a:t>
            </a:r>
            <a:r>
              <a:rPr lang="nl-NL" dirty="0"/>
              <a:t>, </a:t>
            </a:r>
            <a:r>
              <a:rPr lang="nl-NL" dirty="0" err="1"/>
              <a:t>enoxaparine</a:t>
            </a:r>
            <a:r>
              <a:rPr lang="nl-NL" dirty="0"/>
              <a:t>, </a:t>
            </a:r>
            <a:r>
              <a:rPr lang="nl-NL" dirty="0" err="1"/>
              <a:t>dalteparine</a:t>
            </a:r>
            <a:r>
              <a:rPr lang="nl-NL" dirty="0"/>
              <a:t>, </a:t>
            </a:r>
            <a:r>
              <a:rPr lang="nl-NL" dirty="0" err="1"/>
              <a:t>tinzaparine</a:t>
            </a:r>
            <a:endParaRPr lang="nl-NL" dirty="0"/>
          </a:p>
          <a:p>
            <a:endParaRPr lang="nl-NL" sz="1600" dirty="0"/>
          </a:p>
          <a:p>
            <a:r>
              <a:rPr lang="nl-NL" dirty="0"/>
              <a:t>Niet:  trombocytenaggregatieremmers</a:t>
            </a:r>
          </a:p>
        </p:txBody>
      </p:sp>
      <p:pic>
        <p:nvPicPr>
          <p:cNvPr id="6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Ingrepen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‘Stel, indien mogelijk, spoedingrepen bij patiënten die </a:t>
            </a:r>
            <a:r>
              <a:rPr lang="nl-NL" b="0" i="0" dirty="0" err="1">
                <a:solidFill>
                  <a:srgbClr val="00354E"/>
                </a:solidFill>
                <a:effectLst/>
                <a:latin typeface="Avenir"/>
              </a:rPr>
              <a:t>DOAC’s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 gebruiken tenminste één halfwaardetijd van het desbetreffende middel uit’</a:t>
            </a:r>
            <a:endParaRPr lang="nl-NL" dirty="0"/>
          </a:p>
        </p:txBody>
      </p:sp>
      <p:pic>
        <p:nvPicPr>
          <p:cNvPr id="6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9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Richtlijn Antitrombotisch beleid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 </a:t>
            </a:r>
            <a:r>
              <a:rPr lang="nl-NL" dirty="0" err="1">
                <a:solidFill>
                  <a:schemeClr val="bg1"/>
                </a:solidFill>
              </a:rPr>
              <a:t>dabigatran</a:t>
            </a:r>
            <a:r>
              <a:rPr lang="nl-NL" dirty="0">
                <a:solidFill>
                  <a:schemeClr val="bg1"/>
                </a:solidFill>
              </a:rPr>
              <a:t>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‘Overweeg om bij een levensbedreigende bloeding onder </a:t>
            </a:r>
            <a:r>
              <a:rPr lang="nl-NL" sz="2800" dirty="0" err="1"/>
              <a:t>dabigatran</a:t>
            </a:r>
            <a:r>
              <a:rPr lang="nl-NL" sz="2800" dirty="0"/>
              <a:t> </a:t>
            </a:r>
            <a:r>
              <a:rPr lang="nl-NL" sz="2800" dirty="0" err="1"/>
              <a:t>idarucizumab</a:t>
            </a:r>
            <a:r>
              <a:rPr lang="nl-NL" sz="2800" dirty="0"/>
              <a:t> te geven’</a:t>
            </a:r>
          </a:p>
          <a:p>
            <a:r>
              <a:rPr lang="nl-NL" sz="2800" b="0" i="0" dirty="0">
                <a:solidFill>
                  <a:srgbClr val="00354E"/>
                </a:solidFill>
                <a:effectLst/>
                <a:latin typeface="Avenir"/>
              </a:rPr>
              <a:t>‘Overweeg om bij een niet levensbedreigende, maar wel ongecontroleerde bloeding onder </a:t>
            </a:r>
            <a:r>
              <a:rPr lang="nl-NL" sz="2800" b="0" i="0" dirty="0" err="1">
                <a:solidFill>
                  <a:srgbClr val="00354E"/>
                </a:solidFill>
                <a:effectLst/>
                <a:latin typeface="Avenir"/>
              </a:rPr>
              <a:t>dabigatran</a:t>
            </a:r>
            <a:r>
              <a:rPr lang="nl-NL" sz="2800" b="0" i="0" dirty="0">
                <a:solidFill>
                  <a:srgbClr val="00354E"/>
                </a:solidFill>
                <a:effectLst/>
                <a:latin typeface="Avenir"/>
              </a:rPr>
              <a:t> </a:t>
            </a:r>
            <a:r>
              <a:rPr lang="nl-NL" sz="2800" b="0" i="0" dirty="0" err="1">
                <a:solidFill>
                  <a:srgbClr val="00354E"/>
                </a:solidFill>
                <a:effectLst/>
                <a:latin typeface="Avenir"/>
              </a:rPr>
              <a:t>idarucizumab</a:t>
            </a:r>
            <a:r>
              <a:rPr lang="nl-NL" sz="2800" b="0" i="0" dirty="0">
                <a:solidFill>
                  <a:srgbClr val="00354E"/>
                </a:solidFill>
                <a:effectLst/>
                <a:latin typeface="Avenir"/>
              </a:rPr>
              <a:t> te geven’</a:t>
            </a:r>
          </a:p>
          <a:p>
            <a:r>
              <a:rPr lang="nl-NL" sz="2800" b="0" i="0" dirty="0">
                <a:solidFill>
                  <a:srgbClr val="00354E"/>
                </a:solidFill>
                <a:effectLst/>
                <a:latin typeface="Avenir"/>
              </a:rPr>
              <a:t>‘Indien uitstel van de spoedingreep tot een levensbedreigende situatie leidt, overweeg dan om bij gebruik van </a:t>
            </a:r>
            <a:r>
              <a:rPr lang="nl-NL" sz="2800" b="0" i="0" dirty="0" err="1">
                <a:solidFill>
                  <a:srgbClr val="00354E"/>
                </a:solidFill>
                <a:effectLst/>
                <a:latin typeface="Avenir"/>
              </a:rPr>
              <a:t>dabigatran</a:t>
            </a:r>
            <a:r>
              <a:rPr lang="nl-NL" sz="2800" b="0" i="0" dirty="0">
                <a:solidFill>
                  <a:srgbClr val="00354E"/>
                </a:solidFill>
                <a:effectLst/>
                <a:latin typeface="Avenir"/>
              </a:rPr>
              <a:t> </a:t>
            </a:r>
            <a:r>
              <a:rPr lang="nl-NL" sz="2800" b="0" i="0" dirty="0" err="1">
                <a:solidFill>
                  <a:srgbClr val="00354E"/>
                </a:solidFill>
                <a:effectLst/>
                <a:latin typeface="Avenir"/>
              </a:rPr>
              <a:t>idarucizumab</a:t>
            </a:r>
            <a:r>
              <a:rPr lang="nl-NL" sz="2800" b="0" i="0" dirty="0">
                <a:solidFill>
                  <a:srgbClr val="00354E"/>
                </a:solidFill>
                <a:effectLst/>
                <a:latin typeface="Avenir"/>
              </a:rPr>
              <a:t> te geven’</a:t>
            </a:r>
            <a:endParaRPr lang="nl-NL" sz="2800" dirty="0"/>
          </a:p>
          <a:p>
            <a:r>
              <a:rPr lang="nl-NL" sz="2800" dirty="0"/>
              <a:t>Standaard dosis = 5 gram</a:t>
            </a:r>
          </a:p>
          <a:p>
            <a:endParaRPr lang="nl-NL" dirty="0"/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5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nl-NL" altLang="nl-NL">
                <a:solidFill>
                  <a:schemeClr val="bg1"/>
                </a:solidFill>
              </a:rPr>
              <a:t>Anti-dabigatran</a:t>
            </a:r>
            <a:endParaRPr lang="en-US" altLang="nl-NL">
              <a:solidFill>
                <a:schemeClr val="bg1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nl-NL" altLang="nl-NL"/>
              <a:t>Anti-dabigatran antilichaam </a:t>
            </a:r>
            <a:r>
              <a:rPr lang="nl-NL" altLang="nl-NL" u="sng"/>
              <a:t>aDabi-Fab: </a:t>
            </a:r>
          </a:p>
          <a:p>
            <a:pPr lvl="1"/>
            <a:r>
              <a:rPr lang="nl-NL" altLang="nl-NL"/>
              <a:t>anti-dabigatran antilichamen in muizen</a:t>
            </a:r>
          </a:p>
          <a:p>
            <a:pPr lvl="1"/>
            <a:r>
              <a:rPr lang="nl-NL" altLang="nl-NL"/>
              <a:t>Gekloond, gehumaniseerd in Fabs, geselecteerd op bindingscapaciteit</a:t>
            </a:r>
          </a:p>
        </p:txBody>
      </p:sp>
      <p:pic>
        <p:nvPicPr>
          <p:cNvPr id="104453" name="Picture 5" descr="UMCG_K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6192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5" name="Picture 7" descr="File:2fab fc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844675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7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nl-NL" altLang="nl-NL">
                <a:solidFill>
                  <a:schemeClr val="bg1"/>
                </a:solidFill>
              </a:rPr>
              <a:t>Anti-dabigatran</a:t>
            </a:r>
            <a:endParaRPr lang="en-US" altLang="nl-NL">
              <a:solidFill>
                <a:schemeClr val="bg1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Gedraagt zich als trombine: competeert om binding dabigatran,</a:t>
            </a:r>
          </a:p>
          <a:p>
            <a:pPr>
              <a:buFontTx/>
              <a:buNone/>
            </a:pPr>
            <a:r>
              <a:rPr lang="nl-NL" altLang="nl-NL"/>
              <a:t>	350-maal hogere affiniteit</a:t>
            </a:r>
          </a:p>
          <a:p>
            <a:r>
              <a:rPr lang="nl-NL" altLang="nl-NL"/>
              <a:t>Geen stollingsactiviteit</a:t>
            </a:r>
          </a:p>
          <a:p>
            <a:pPr>
              <a:buFontTx/>
              <a:buNone/>
            </a:pPr>
            <a:endParaRPr lang="en-US" altLang="nl-NL"/>
          </a:p>
        </p:txBody>
      </p:sp>
      <p:pic>
        <p:nvPicPr>
          <p:cNvPr id="108549" name="Picture 5" descr="UMCG_K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6192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82416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63988"/>
            <a:ext cx="3024187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5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solidFill>
            <a:srgbClr val="FF6600"/>
          </a:solidFill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Idarucizumab</a:t>
            </a:r>
            <a:r>
              <a:rPr lang="nl-NL" dirty="0">
                <a:solidFill>
                  <a:schemeClr val="bg1"/>
                </a:solidFill>
              </a:rPr>
              <a:t> - 1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Multicenter, prospectief, </a:t>
            </a:r>
          </a:p>
          <a:p>
            <a:pPr marL="0" indent="0">
              <a:buNone/>
            </a:pPr>
            <a:r>
              <a:rPr lang="nl-NL" dirty="0"/>
              <a:t>	open-label, </a:t>
            </a:r>
          </a:p>
          <a:p>
            <a:pPr marL="0" indent="0">
              <a:buNone/>
            </a:pPr>
            <a:r>
              <a:rPr lang="nl-NL" i="1" dirty="0"/>
              <a:t>	single arm cohort</a:t>
            </a:r>
          </a:p>
          <a:p>
            <a:r>
              <a:rPr lang="nl-NL" dirty="0"/>
              <a:t>Primair eindpunt: lab</a:t>
            </a:r>
          </a:p>
          <a:p>
            <a:pPr lvl="1"/>
            <a:r>
              <a:rPr lang="nl-NL" dirty="0"/>
              <a:t>Secundair: hemostase, </a:t>
            </a:r>
            <a:r>
              <a:rPr lang="nl-NL" dirty="0" err="1"/>
              <a:t>safety</a:t>
            </a:r>
            <a:endParaRPr lang="nl-NL" dirty="0"/>
          </a:p>
          <a:p>
            <a:r>
              <a:rPr lang="nl-NL" dirty="0"/>
              <a:t>301 ernstige bloedingen, 202 spoedingreep</a:t>
            </a:r>
          </a:p>
          <a:p>
            <a:pPr lvl="1"/>
            <a:r>
              <a:rPr lang="nl-NL" dirty="0"/>
              <a:t>Med 78 jaar, 95% AF, 43% klaring &lt;50</a:t>
            </a:r>
          </a:p>
          <a:p>
            <a:r>
              <a:rPr lang="nl-NL" dirty="0"/>
              <a:t>Tijd tussen laatste inname en toediening </a:t>
            </a:r>
            <a:r>
              <a:rPr lang="nl-NL" dirty="0" err="1"/>
              <a:t>idarucizumab</a:t>
            </a:r>
            <a:r>
              <a:rPr lang="nl-NL" dirty="0"/>
              <a:t> mediaan 14,6/18,0h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79" y="116632"/>
            <a:ext cx="3940621" cy="2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41" y="2496420"/>
            <a:ext cx="2664296" cy="2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UMCG_K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5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  <a:solidFill>
            <a:srgbClr val="FF6600"/>
          </a:solidFill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Idarucizumab</a:t>
            </a:r>
            <a:r>
              <a:rPr lang="nl-NL" dirty="0">
                <a:solidFill>
                  <a:schemeClr val="bg1"/>
                </a:solidFill>
              </a:rPr>
              <a:t> - 2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100% correctie van lab</a:t>
            </a:r>
          </a:p>
          <a:p>
            <a:r>
              <a:rPr lang="nl-NL" dirty="0"/>
              <a:t>Kliniek niet </a:t>
            </a:r>
            <a:r>
              <a:rPr lang="nl-NL" dirty="0" err="1"/>
              <a:t>beoordeelbaar</a:t>
            </a:r>
            <a:r>
              <a:rPr lang="nl-NL" dirty="0"/>
              <a:t> geacht in ICH; non-ICH 67,7% respons binnen 24h</a:t>
            </a:r>
          </a:p>
          <a:p>
            <a:r>
              <a:rPr lang="nl-NL" dirty="0"/>
              <a:t>Ingreep met normale hemostase in 184/197 (93,4%)</a:t>
            </a:r>
          </a:p>
          <a:p>
            <a:r>
              <a:rPr lang="nl-NL" dirty="0"/>
              <a:t>30 d sterfte 13,5/12,6%; trombose 4,8% 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3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79" y="116632"/>
            <a:ext cx="3940621" cy="2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41" y="2496420"/>
            <a:ext cx="2664296" cy="2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4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Richtlijn Antitrombotisch beleid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 </a:t>
            </a:r>
            <a:r>
              <a:rPr lang="nl-NL" dirty="0" err="1">
                <a:solidFill>
                  <a:schemeClr val="bg1"/>
                </a:solidFill>
              </a:rPr>
              <a:t>apixaban</a:t>
            </a:r>
            <a:r>
              <a:rPr lang="nl-NL" dirty="0">
                <a:solidFill>
                  <a:schemeClr val="bg1"/>
                </a:solidFill>
              </a:rPr>
              <a:t>/</a:t>
            </a:r>
            <a:r>
              <a:rPr lang="nl-NL" dirty="0" err="1">
                <a:solidFill>
                  <a:schemeClr val="bg1"/>
                </a:solidFill>
              </a:rPr>
              <a:t>rivaroxaban</a:t>
            </a:r>
            <a:r>
              <a:rPr lang="nl-NL" dirty="0">
                <a:solidFill>
                  <a:schemeClr val="bg1"/>
                </a:solidFill>
              </a:rPr>
              <a:t>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‘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Overweeg om bij een levensbedreigende bloeding onder </a:t>
            </a:r>
            <a:r>
              <a:rPr lang="nl-NL" b="0" i="0" u="sng" dirty="0" err="1">
                <a:solidFill>
                  <a:srgbClr val="00354E"/>
                </a:solidFill>
                <a:latin typeface="Avenir"/>
              </a:rPr>
              <a:t>rivaroxaban</a:t>
            </a:r>
            <a:r>
              <a:rPr lang="nl-NL" b="0" i="0" u="sng" dirty="0">
                <a:solidFill>
                  <a:srgbClr val="00354E"/>
                </a:solidFill>
                <a:latin typeface="Avenir"/>
              </a:rPr>
              <a:t> of </a:t>
            </a:r>
            <a:r>
              <a:rPr lang="nl-NL" b="0" i="0" u="sng" dirty="0" err="1">
                <a:solidFill>
                  <a:srgbClr val="00354E"/>
                </a:solidFill>
                <a:latin typeface="Avenir"/>
              </a:rPr>
              <a:t>apixaban</a:t>
            </a:r>
            <a:r>
              <a:rPr lang="nl-NL" b="0" i="0" u="sng" dirty="0">
                <a:solidFill>
                  <a:srgbClr val="00354E"/>
                </a:solidFill>
                <a:latin typeface="Avenir"/>
              </a:rPr>
              <a:t> 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PCC 50</a:t>
            </a:r>
            <a:r>
              <a:rPr lang="nl-NL" b="0" i="0" baseline="30000" dirty="0">
                <a:solidFill>
                  <a:srgbClr val="00354E"/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/kg of </a:t>
            </a:r>
            <a:r>
              <a:rPr lang="nl-NL" b="0" i="0" dirty="0" err="1">
                <a:solidFill>
                  <a:srgbClr val="00354E"/>
                </a:solidFill>
                <a:effectLst/>
                <a:latin typeface="Avenir"/>
              </a:rPr>
              <a:t>andexanet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 alfa te geven’</a:t>
            </a:r>
          </a:p>
          <a:p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‘Overweeg om bij een niet levensbedreigende, maar wel ernstige bloeding onder </a:t>
            </a:r>
            <a:r>
              <a:rPr lang="nl-NL" b="0" i="0" u="sng" dirty="0" err="1">
                <a:solidFill>
                  <a:srgbClr val="00354E"/>
                </a:solidFill>
                <a:effectLst/>
                <a:latin typeface="Avenir"/>
              </a:rPr>
              <a:t>Xa</a:t>
            </a:r>
            <a:r>
              <a:rPr lang="nl-NL" b="0" i="0" u="sng" dirty="0">
                <a:solidFill>
                  <a:srgbClr val="00354E"/>
                </a:solidFill>
                <a:effectLst/>
                <a:latin typeface="Avenir"/>
              </a:rPr>
              <a:t> remmers 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PCC 25</a:t>
            </a:r>
            <a:r>
              <a:rPr lang="nl-NL" b="0" i="0" baseline="30000" dirty="0">
                <a:solidFill>
                  <a:srgbClr val="00354E"/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/kg of PCC 50</a:t>
            </a:r>
            <a:r>
              <a:rPr lang="nl-NL" b="0" i="0" baseline="30000" dirty="0">
                <a:solidFill>
                  <a:srgbClr val="00354E"/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/kg te geven. </a:t>
            </a:r>
            <a:endParaRPr lang="nl-NL" dirty="0"/>
          </a:p>
          <a:p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‘Indien uitstel van de spoedingreep tot een levensbedreigende situatie leidt, overweeg dan om bij gebruik van </a:t>
            </a:r>
            <a:r>
              <a:rPr lang="nl-NL" b="0" i="0" u="sng" dirty="0" err="1">
                <a:solidFill>
                  <a:srgbClr val="00354E"/>
                </a:solidFill>
                <a:effectLst/>
                <a:latin typeface="Avenir"/>
              </a:rPr>
              <a:t>Xa</a:t>
            </a:r>
            <a:r>
              <a:rPr lang="nl-NL" b="0" i="0" u="sng" dirty="0">
                <a:solidFill>
                  <a:srgbClr val="00354E"/>
                </a:solidFill>
                <a:effectLst/>
                <a:latin typeface="Avenir"/>
              </a:rPr>
              <a:t> remmers 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PCC 50</a:t>
            </a:r>
            <a:r>
              <a:rPr lang="nl-NL" b="0" i="0" baseline="30000" dirty="0">
                <a:solidFill>
                  <a:srgbClr val="00354E"/>
                </a:solidFill>
                <a:effectLst/>
                <a:latin typeface="Avenir"/>
              </a:rPr>
              <a:t>e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/kg te geven. Houd in dat geval bij de ingreep rekening met een aanhoudend verhoogde bloedingsneiging. </a:t>
            </a:r>
            <a:r>
              <a:rPr lang="nl-NL" b="0" i="0" dirty="0" err="1">
                <a:solidFill>
                  <a:srgbClr val="00354E"/>
                </a:solidFill>
                <a:effectLst/>
                <a:latin typeface="Avenir"/>
              </a:rPr>
              <a:t>Andexanet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 alfa is niet geregistreerd voor het couperen van een orale </a:t>
            </a:r>
            <a:r>
              <a:rPr lang="nl-NL" b="0" i="0" dirty="0" err="1">
                <a:solidFill>
                  <a:srgbClr val="00354E"/>
                </a:solidFill>
                <a:effectLst/>
                <a:latin typeface="Avenir"/>
              </a:rPr>
              <a:t>Xa</a:t>
            </a:r>
            <a:r>
              <a:rPr lang="nl-NL" b="0" i="0" dirty="0">
                <a:solidFill>
                  <a:srgbClr val="00354E"/>
                </a:solidFill>
                <a:effectLst/>
                <a:latin typeface="Avenir"/>
              </a:rPr>
              <a:t> remmer bij noodzaak tot een acute ingreep’</a:t>
            </a:r>
            <a:endParaRPr lang="nl-NL" dirty="0"/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3858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893</Words>
  <Application>Microsoft Office PowerPoint</Application>
  <PresentationFormat>Diavoorstelling (4:3)</PresentationFormat>
  <Paragraphs>92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Avenir</vt:lpstr>
      <vt:lpstr>Calibri</vt:lpstr>
      <vt:lpstr>Kantoorthema</vt:lpstr>
      <vt:lpstr>Couperen van antistolling in 18 dia’s 2024</vt:lpstr>
      <vt:lpstr>Agenda</vt:lpstr>
      <vt:lpstr>Ingrepen</vt:lpstr>
      <vt:lpstr>Richtlijn Antitrombotisch beleid - dabigatran -</vt:lpstr>
      <vt:lpstr>Anti-dabigatran</vt:lpstr>
      <vt:lpstr>Anti-dabigatran</vt:lpstr>
      <vt:lpstr>Idarucizumab - 1</vt:lpstr>
      <vt:lpstr>Idarucizumab - 2</vt:lpstr>
      <vt:lpstr>Richtlijn Antitrombotisch beleid - apixaban/rivaroxaban -</vt:lpstr>
      <vt:lpstr>Richtlijn Antitrombotisch beleid - edoxaban -</vt:lpstr>
      <vt:lpstr>Anti Xa antidotum</vt:lpstr>
      <vt:lpstr>Andexanet - 1</vt:lpstr>
      <vt:lpstr>Andexanet - 2</vt:lpstr>
      <vt:lpstr>PCC</vt:lpstr>
      <vt:lpstr>Conclusie DOACs</vt:lpstr>
      <vt:lpstr>Richtlijn Antitrombotisch beleid - VKA -</vt:lpstr>
      <vt:lpstr>Richtlijn Antitrombotisch beleid - LMWH -</vt:lpstr>
      <vt:lpstr>Vragen, suggesties &amp; verbeteringen?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Couperen van antistolling</dc:title>
  <dc:creator>Meijer, K</dc:creator>
  <cp:lastModifiedBy>Meijer, K</cp:lastModifiedBy>
  <cp:revision>15</cp:revision>
  <dcterms:created xsi:type="dcterms:W3CDTF">2017-11-13T10:01:40Z</dcterms:created>
  <dcterms:modified xsi:type="dcterms:W3CDTF">2023-12-11T11:56:31Z</dcterms:modified>
</cp:coreProperties>
</file>