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0"/>
  </p:notesMasterIdLst>
  <p:sldIdLst>
    <p:sldId id="256" r:id="rId2"/>
    <p:sldId id="257" r:id="rId3"/>
    <p:sldId id="258" r:id="rId4"/>
    <p:sldId id="259" r:id="rId5"/>
    <p:sldId id="260" r:id="rId6"/>
    <p:sldId id="261" r:id="rId7"/>
    <p:sldId id="262" r:id="rId8"/>
    <p:sldId id="263" r:id="rId9"/>
    <p:sldId id="264" r:id="rId10"/>
    <p:sldId id="266" r:id="rId11"/>
    <p:sldId id="267" r:id="rId12"/>
    <p:sldId id="268" r:id="rId13"/>
    <p:sldId id="269" r:id="rId14"/>
    <p:sldId id="270" r:id="rId15"/>
    <p:sldId id="271" r:id="rId16"/>
    <p:sldId id="272" r:id="rId17"/>
    <p:sldId id="278" r:id="rId18"/>
    <p:sldId id="279" r:id="rId19"/>
    <p:sldId id="280" r:id="rId20"/>
    <p:sldId id="281" r:id="rId21"/>
    <p:sldId id="282" r:id="rId22"/>
    <p:sldId id="283" r:id="rId23"/>
    <p:sldId id="284" r:id="rId24"/>
    <p:sldId id="285" r:id="rId25"/>
    <p:sldId id="286" r:id="rId26"/>
    <p:sldId id="287" r:id="rId27"/>
    <p:sldId id="288" r:id="rId28"/>
    <p:sldId id="289" r:id="rId29"/>
    <p:sldId id="290" r:id="rId30"/>
    <p:sldId id="291" r:id="rId31"/>
    <p:sldId id="292" r:id="rId32"/>
    <p:sldId id="293" r:id="rId33"/>
    <p:sldId id="294" r:id="rId34"/>
    <p:sldId id="295" r:id="rId35"/>
    <p:sldId id="296" r:id="rId36"/>
    <p:sldId id="297" r:id="rId37"/>
    <p:sldId id="298" r:id="rId38"/>
    <p:sldId id="299" r:id="rId39"/>
    <p:sldId id="300" r:id="rId40"/>
    <p:sldId id="301" r:id="rId41"/>
    <p:sldId id="302" r:id="rId42"/>
    <p:sldId id="303" r:id="rId43"/>
    <p:sldId id="304" r:id="rId44"/>
    <p:sldId id="305" r:id="rId45"/>
    <p:sldId id="306" r:id="rId46"/>
    <p:sldId id="307" r:id="rId47"/>
    <p:sldId id="308" r:id="rId48"/>
    <p:sldId id="309" r:id="rId49"/>
    <p:sldId id="310" r:id="rId50"/>
    <p:sldId id="311" r:id="rId51"/>
    <p:sldId id="312" r:id="rId52"/>
    <p:sldId id="313" r:id="rId53"/>
    <p:sldId id="314" r:id="rId54"/>
    <p:sldId id="315" r:id="rId55"/>
    <p:sldId id="316" r:id="rId56"/>
    <p:sldId id="317" r:id="rId57"/>
    <p:sldId id="318" r:id="rId58"/>
    <p:sldId id="319"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Tahoma" panose="020B0604030504040204" pitchFamily="34" charset="0"/>
      <p:regular r:id="rId65"/>
      <p:bold r:id="rId66"/>
    </p:embeddedFont>
    <p:embeddedFont>
      <p:font typeface="Verdana" panose="020B060403050404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8" roundtripDataSignature="AMtx7miPFFxeuHZHaBwCIW26Awkz5wAqe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66" autoAdjust="0"/>
    <p:restoredTop sz="94673"/>
  </p:normalViewPr>
  <p:slideViewPr>
    <p:cSldViewPr snapToGrid="0">
      <p:cViewPr varScale="1">
        <p:scale>
          <a:sx n="108" d="100"/>
          <a:sy n="108" d="100"/>
        </p:scale>
        <p:origin x="131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3.fntdata"/><Relationship Id="rId68" Type="http://schemas.openxmlformats.org/officeDocument/2006/relationships/font" Target="fonts/font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6.fntdata"/><Relationship Id="rId79"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1.fntdata"/><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8" Type="http://customschemas.google.com/relationships/presentationmetadata" Target="metadata"/><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slide" Target="slides/slide50.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SzPts val="1400"/>
              <a:buNone/>
              <a:defRPr sz="1200" b="0" i="0" u="none" strike="noStrike" cap="none">
                <a:latin typeface="Arial"/>
                <a:ea typeface="Arial"/>
                <a:cs typeface="Arial"/>
                <a:sym typeface="Arial"/>
              </a:defRPr>
            </a:lvl1pPr>
            <a:lvl2pPr marL="914400" marR="0" lvl="1" indent="-228600" algn="l" rtl="0">
              <a:spcBef>
                <a:spcPts val="400"/>
              </a:spcBef>
              <a:spcAft>
                <a:spcPts val="0"/>
              </a:spcAft>
              <a:buSzPts val="1400"/>
              <a:buNone/>
              <a:defRPr sz="1200" b="0" i="0" u="none" strike="noStrike" cap="none">
                <a:latin typeface="Arial"/>
                <a:ea typeface="Arial"/>
                <a:cs typeface="Arial"/>
                <a:sym typeface="Arial"/>
              </a:defRPr>
            </a:lvl2pPr>
            <a:lvl3pPr marL="1371600" marR="0" lvl="2" indent="-228600" algn="l" rtl="0">
              <a:spcBef>
                <a:spcPts val="400"/>
              </a:spcBef>
              <a:spcAft>
                <a:spcPts val="0"/>
              </a:spcAft>
              <a:buSzPts val="1400"/>
              <a:buNone/>
              <a:defRPr sz="1200" b="0" i="0" u="none" strike="noStrike" cap="none">
                <a:latin typeface="Arial"/>
                <a:ea typeface="Arial"/>
                <a:cs typeface="Arial"/>
                <a:sym typeface="Arial"/>
              </a:defRPr>
            </a:lvl3pPr>
            <a:lvl4pPr marL="1828800" marR="0" lvl="3" indent="-228600" algn="l" rtl="0">
              <a:spcBef>
                <a:spcPts val="400"/>
              </a:spcBef>
              <a:spcAft>
                <a:spcPts val="0"/>
              </a:spcAft>
              <a:buSzPts val="1400"/>
              <a:buNone/>
              <a:defRPr sz="1200" b="0" i="0" u="none" strike="noStrike" cap="none">
                <a:latin typeface="Arial"/>
                <a:ea typeface="Arial"/>
                <a:cs typeface="Arial"/>
                <a:sym typeface="Arial"/>
              </a:defRPr>
            </a:lvl4pPr>
            <a:lvl5pPr marL="2286000" marR="0" lvl="4" indent="-228600" algn="l" rtl="0">
              <a:spcBef>
                <a:spcPts val="400"/>
              </a:spcBef>
              <a:spcAft>
                <a:spcPts val="0"/>
              </a:spcAft>
              <a:buSzPts val="1400"/>
              <a:buNone/>
              <a:defRPr sz="1200" b="0" i="0" u="none" strike="noStrike" cap="none">
                <a:latin typeface="Arial"/>
                <a:ea typeface="Arial"/>
                <a:cs typeface="Arial"/>
                <a:sym typeface="Arial"/>
              </a:defRPr>
            </a:lvl5pPr>
            <a:lvl6pPr marL="2743200" marR="0" lvl="5" indent="-228600" algn="l" rtl="0">
              <a:spcBef>
                <a:spcPts val="400"/>
              </a:spcBef>
              <a:spcAft>
                <a:spcPts val="0"/>
              </a:spcAft>
              <a:buSzPts val="1400"/>
              <a:buNone/>
              <a:defRPr sz="1200" b="0" i="0" u="none" strike="noStrike" cap="none">
                <a:latin typeface="Arial"/>
                <a:ea typeface="Arial"/>
                <a:cs typeface="Arial"/>
                <a:sym typeface="Arial"/>
              </a:defRPr>
            </a:lvl6pPr>
            <a:lvl7pPr marL="3200400" marR="0" lvl="6" indent="-228600" algn="l" rtl="0">
              <a:spcBef>
                <a:spcPts val="400"/>
              </a:spcBef>
              <a:spcAft>
                <a:spcPts val="0"/>
              </a:spcAft>
              <a:buSzPts val="1400"/>
              <a:buNone/>
              <a:defRPr sz="1200" b="0" i="0" u="none" strike="noStrike" cap="none">
                <a:latin typeface="Arial"/>
                <a:ea typeface="Arial"/>
                <a:cs typeface="Arial"/>
                <a:sym typeface="Arial"/>
              </a:defRPr>
            </a:lvl7pPr>
            <a:lvl8pPr marL="3657600" marR="0" lvl="7" indent="-228600" algn="l" rtl="0">
              <a:spcBef>
                <a:spcPts val="400"/>
              </a:spcBef>
              <a:spcAft>
                <a:spcPts val="0"/>
              </a:spcAft>
              <a:buSzPts val="1400"/>
              <a:buNone/>
              <a:defRPr sz="1200" b="0" i="0" u="none" strike="noStrike" cap="none">
                <a:latin typeface="Arial"/>
                <a:ea typeface="Arial"/>
                <a:cs typeface="Arial"/>
                <a:sym typeface="Arial"/>
              </a:defRPr>
            </a:lvl8pPr>
            <a:lvl9pPr marL="4114800" marR="0" lvl="8" indent="-228600" algn="l" rtl="0">
              <a:spcBef>
                <a:spcPts val="400"/>
              </a:spcBef>
              <a:spcAft>
                <a:spcPts val="0"/>
              </a:spcAft>
              <a:buSzPts val="1400"/>
              <a:buNone/>
              <a:defRPr sz="1200" b="0" i="0" u="none" strike="noStrike" cap="none">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47" name="Google Shape;4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10070359e9b_0_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9" name="Google Shape;109;g10070359e9b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10070359e9b_0_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6" name="Google Shape;116;g10070359e9b_0_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0070359e9b_0_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0070359e9b_0_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0070359e9b_0_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0070359e9b_0_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6" name="Google Shape;136;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b78f38ecf_0_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b78f38ecf_0_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10070359e9b_0_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10070359e9b_0_10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3" name="Google Shape;21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cce9784ed_0_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cce9784ed_0_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cb78f38ecf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cb78f38ecf_0_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54" name="Google Shape;54;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cb78f38ecf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cb78f38ecf_0_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6" name="Google Shape;23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6" name="Google Shape;246;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cb78f38ecf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cb78f38ecf_0_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7" name="Google Shape;257;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3" name="Google Shape;26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2" name="Google Shape;27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8" name="Google Shape;27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f8881b03ee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f8881b03ee_0_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90" name="Google Shape;290;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10070359e9b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10070359e9b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f8881b03ee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f8881b03ee_0_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02" name="Google Shape;302;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f8881b03e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f8881b03ee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13" name="Google Shape;31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cb7c08e8b2_0_10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20" name="Google Shape;320;gcb7c08e8b2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0070359e9b_0_28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27" name="Google Shape;327;g10070359e9b_0_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fd8885ad31_0_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 name="Google Shape;336;gfd8885ad31_0_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43" name="Google Shape;343;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49" name="Google Shape;349;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0366d1f32f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55" name="Google Shape;355;g10366d1f32f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0070359e9b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0070359e9b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10366d1f32f_0_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61" name="Google Shape;361;g10366d1f32f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f8881b03ee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f8881b03ee_0_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72" name="Google Shape;37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78" name="Google Shape;37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385" name="Google Shape;38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f8881b03ee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f8881b03ee_0_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f8881b03ee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f8881b03ee_0_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fcce9784ed_0_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fcce9784ed_0_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fcce9784ed_0_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fcce9784ed_0_1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fcce9784ed_0_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 name="Google Shape;413;gfcce9784ed_0_1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0070359e9b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0070359e9b_0_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fcce9784ed_0_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419" name="Google Shape;419;gfcce9784ed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f8881b03ee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f8881b03ee_0_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f8881b03ee_0_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 name="Google Shape;431;gf8881b03ee_0_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f8881b03e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6" name="Google Shape;436;gf8881b03ee_0_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gfd8885ad31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 name="Google Shape;441;gfd8885ad31_0_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cb7c08e8b2_0_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cb7c08e8b2_0_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cb7c08e8b2_0_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5" name="Google Shape;455;gcb7c08e8b2_0_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462" name="Google Shape;462;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468" name="Google Shape;468;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0070359e9b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0070359e9b_0_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10070359e9b_0_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10070359e9b_0_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10070359e9b_0_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1" name="Google Shape;91;g10070359e9b_0_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0070359e9b_0_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7" name="Google Shape;97;g10070359e9b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323850" y="2565400"/>
            <a:ext cx="6481763" cy="893763"/>
          </a:xfrm>
          <a:prstGeom prst="rect">
            <a:avLst/>
          </a:prstGeom>
          <a:noFill/>
          <a:ln>
            <a:noFill/>
          </a:ln>
          <a:effectLst>
            <a:outerShdw dist="17961" dir="2700000" rotWithShape="0">
              <a:srgbClr val="600000"/>
            </a:outerShdw>
          </a:effectLst>
        </p:spPr>
        <p:txBody>
          <a:bodyPr spcFirstLastPara="1" wrap="square" lIns="45700" tIns="45700" rIns="45700" bIns="45700" anchor="ctr" anchorCtr="0">
            <a:normAutofit/>
          </a:bodyPr>
          <a:lstStyle>
            <a:lvl1pPr lvl="0" algn="ctr">
              <a:lnSpc>
                <a:spcPct val="100000"/>
              </a:lnSpc>
              <a:spcBef>
                <a:spcPts val="0"/>
              </a:spcBef>
              <a:spcAft>
                <a:spcPts val="0"/>
              </a:spcAft>
              <a:buClr>
                <a:srgbClr val="FFFFFF"/>
              </a:buClr>
              <a:buSzPts val="3200"/>
              <a:buFont typeface="Arial"/>
              <a:buNone/>
              <a:defRPr sz="32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1" name="Google Shape;11;p54"/>
          <p:cNvSpPr txBox="1">
            <a:spLocks noGrp="1"/>
          </p:cNvSpPr>
          <p:nvPr>
            <p:ph type="body" idx="1"/>
          </p:nvPr>
        </p:nvSpPr>
        <p:spPr>
          <a:xfrm>
            <a:off x="323850" y="3357562"/>
            <a:ext cx="6481763" cy="503238"/>
          </a:xfrm>
          <a:prstGeom prst="rect">
            <a:avLst/>
          </a:prstGeom>
          <a:noFill/>
          <a:ln>
            <a:noFill/>
          </a:ln>
          <a:effectLst>
            <a:outerShdw dist="17961" dir="2700000" rotWithShape="0">
              <a:srgbClr val="600000"/>
            </a:outerShdw>
          </a:effectLst>
        </p:spPr>
        <p:txBody>
          <a:bodyPr spcFirstLastPara="1" wrap="square" lIns="45700" tIns="45700" rIns="45700" bIns="45700" anchor="t" anchorCtr="0">
            <a:normAutofit/>
          </a:bodyPr>
          <a:lstStyle>
            <a:lvl1pPr marL="457200" lvl="0" indent="-228600" algn="ctr">
              <a:lnSpc>
                <a:spcPct val="100000"/>
              </a:lnSpc>
              <a:spcBef>
                <a:spcPts val="500"/>
              </a:spcBef>
              <a:spcAft>
                <a:spcPts val="0"/>
              </a:spcAft>
              <a:buClr>
                <a:srgbClr val="FFFFFF"/>
              </a:buClr>
              <a:buSzPts val="2400"/>
              <a:buFont typeface="Arial"/>
              <a:buNone/>
              <a:defRPr sz="2400" b="1"/>
            </a:lvl1pPr>
            <a:lvl2pPr marL="914400" lvl="1" indent="-381000" algn="ctr">
              <a:lnSpc>
                <a:spcPct val="100000"/>
              </a:lnSpc>
              <a:spcBef>
                <a:spcPts val="500"/>
              </a:spcBef>
              <a:spcAft>
                <a:spcPts val="0"/>
              </a:spcAft>
              <a:buClr>
                <a:srgbClr val="FFFFFF"/>
              </a:buClr>
              <a:buSzPts val="2400"/>
              <a:buFont typeface="Arial"/>
              <a:buChar char="–"/>
              <a:defRPr sz="2400" b="1"/>
            </a:lvl2pPr>
            <a:lvl3pPr marL="1371600" lvl="2" indent="-381000" algn="ctr">
              <a:lnSpc>
                <a:spcPct val="100000"/>
              </a:lnSpc>
              <a:spcBef>
                <a:spcPts val="500"/>
              </a:spcBef>
              <a:spcAft>
                <a:spcPts val="0"/>
              </a:spcAft>
              <a:buClr>
                <a:srgbClr val="FFFFFF"/>
              </a:buClr>
              <a:buSzPts val="2400"/>
              <a:buFont typeface="Arial"/>
              <a:buChar char="•"/>
              <a:defRPr sz="2400" b="1"/>
            </a:lvl3pPr>
            <a:lvl4pPr marL="1828800" lvl="3" indent="-381000" algn="ctr">
              <a:lnSpc>
                <a:spcPct val="100000"/>
              </a:lnSpc>
              <a:spcBef>
                <a:spcPts val="500"/>
              </a:spcBef>
              <a:spcAft>
                <a:spcPts val="0"/>
              </a:spcAft>
              <a:buClr>
                <a:srgbClr val="FFFFFF"/>
              </a:buClr>
              <a:buSzPts val="2400"/>
              <a:buFont typeface="Arial"/>
              <a:buChar char="–"/>
              <a:defRPr sz="2400" b="1"/>
            </a:lvl4pPr>
            <a:lvl5pPr marL="2286000" lvl="4" indent="-381000" algn="ctr">
              <a:lnSpc>
                <a:spcPct val="100000"/>
              </a:lnSpc>
              <a:spcBef>
                <a:spcPts val="500"/>
              </a:spcBef>
              <a:spcAft>
                <a:spcPts val="0"/>
              </a:spcAft>
              <a:buClr>
                <a:srgbClr val="FFFFFF"/>
              </a:buClr>
              <a:buSzPts val="2400"/>
              <a:buFont typeface="Arial"/>
              <a:buChar char="»"/>
              <a:defRPr sz="2400" b="1"/>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12" name="Google Shape;12;p54"/>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55"/>
          <p:cNvSpPr txBox="1">
            <a:spLocks noGrp="1"/>
          </p:cNvSpPr>
          <p:nvPr>
            <p:ph type="title"/>
          </p:nvPr>
        </p:nvSpPr>
        <p:spPr>
          <a:xfrm>
            <a:off x="1403350" y="188912"/>
            <a:ext cx="6769100" cy="508001"/>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5" name="Google Shape;15;p55"/>
          <p:cNvSpPr txBox="1">
            <a:spLocks noGrp="1"/>
          </p:cNvSpPr>
          <p:nvPr>
            <p:ph type="body" idx="1"/>
          </p:nvPr>
        </p:nvSpPr>
        <p:spPr>
          <a:xfrm>
            <a:off x="1619250" y="836612"/>
            <a:ext cx="6337200" cy="4464000"/>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FFFFFF"/>
              </a:buClr>
              <a:buSzPts val="1800"/>
              <a:buChar char="•"/>
              <a:defRPr/>
            </a:lvl1pPr>
            <a:lvl2pPr marL="914400" lvl="1" indent="-342900" algn="l">
              <a:lnSpc>
                <a:spcPct val="100000"/>
              </a:lnSpc>
              <a:spcBef>
                <a:spcPts val="600"/>
              </a:spcBef>
              <a:spcAft>
                <a:spcPts val="0"/>
              </a:spcAft>
              <a:buClr>
                <a:srgbClr val="FFFFFF"/>
              </a:buClr>
              <a:buSzPts val="1800"/>
              <a:buChar char="–"/>
              <a:defRPr/>
            </a:lvl2pPr>
            <a:lvl3pPr marL="1371600" lvl="2" indent="-342900" algn="l">
              <a:lnSpc>
                <a:spcPct val="100000"/>
              </a:lnSpc>
              <a:spcBef>
                <a:spcPts val="600"/>
              </a:spcBef>
              <a:spcAft>
                <a:spcPts val="0"/>
              </a:spcAft>
              <a:buClr>
                <a:srgbClr val="FFFFFF"/>
              </a:buClr>
              <a:buSzPts val="1800"/>
              <a:buChar char="•"/>
              <a:defRPr/>
            </a:lvl3pPr>
            <a:lvl4pPr marL="1828800" lvl="3" indent="-342900" algn="l">
              <a:lnSpc>
                <a:spcPct val="100000"/>
              </a:lnSpc>
              <a:spcBef>
                <a:spcPts val="600"/>
              </a:spcBef>
              <a:spcAft>
                <a:spcPts val="0"/>
              </a:spcAft>
              <a:buClr>
                <a:srgbClr val="FFFFFF"/>
              </a:buClr>
              <a:buSzPts val="1800"/>
              <a:buChar char="–"/>
              <a:defRPr/>
            </a:lvl4pPr>
            <a:lvl5pPr marL="2286000" lvl="4" indent="-342900" algn="l">
              <a:lnSpc>
                <a:spcPct val="100000"/>
              </a:lnSpc>
              <a:spcBef>
                <a:spcPts val="600"/>
              </a:spcBef>
              <a:spcAft>
                <a:spcPts val="0"/>
              </a:spcAft>
              <a:buClr>
                <a:srgbClr val="FFFFFF"/>
              </a:buClr>
              <a:buSzPts val="1800"/>
              <a:buChar char="»"/>
              <a:defRPr/>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16" name="Google Shape;16;p55"/>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7"/>
        <p:cNvGrpSpPr/>
        <p:nvPr/>
      </p:nvGrpSpPr>
      <p:grpSpPr>
        <a:xfrm>
          <a:off x="0" y="0"/>
          <a:ext cx="0" cy="0"/>
          <a:chOff x="0" y="0"/>
          <a:chExt cx="0" cy="0"/>
        </a:xfrm>
      </p:grpSpPr>
      <p:sp>
        <p:nvSpPr>
          <p:cNvPr id="18" name="Google Shape;18;p56"/>
          <p:cNvSpPr txBox="1">
            <a:spLocks noGrp="1"/>
          </p:cNvSpPr>
          <p:nvPr>
            <p:ph type="title"/>
          </p:nvPr>
        </p:nvSpPr>
        <p:spPr>
          <a:xfrm>
            <a:off x="623887" y="1709738"/>
            <a:ext cx="7886701" cy="2852737"/>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FFFFF"/>
              </a:buClr>
              <a:buSzPts val="6000"/>
              <a:buFont typeface="Arial"/>
              <a:buNone/>
              <a:defRPr sz="60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19" name="Google Shape;19;p56"/>
          <p:cNvSpPr txBox="1">
            <a:spLocks noGrp="1"/>
          </p:cNvSpPr>
          <p:nvPr>
            <p:ph type="body" idx="1"/>
          </p:nvPr>
        </p:nvSpPr>
        <p:spPr>
          <a:xfrm>
            <a:off x="623887" y="4589462"/>
            <a:ext cx="7886701"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500"/>
              </a:spcBef>
              <a:spcAft>
                <a:spcPts val="0"/>
              </a:spcAft>
              <a:buClr>
                <a:srgbClr val="FFFFFF"/>
              </a:buClr>
              <a:buSzPts val="2400"/>
              <a:buFont typeface="Arial"/>
              <a:buNone/>
              <a:defRPr sz="2400"/>
            </a:lvl1pPr>
            <a:lvl2pPr marL="914400" lvl="1" indent="-228600" algn="l">
              <a:lnSpc>
                <a:spcPct val="100000"/>
              </a:lnSpc>
              <a:spcBef>
                <a:spcPts val="500"/>
              </a:spcBef>
              <a:spcAft>
                <a:spcPts val="0"/>
              </a:spcAft>
              <a:buClr>
                <a:srgbClr val="FFFFFF"/>
              </a:buClr>
              <a:buSzPts val="2400"/>
              <a:buFont typeface="Arial"/>
              <a:buNone/>
              <a:defRPr sz="2400"/>
            </a:lvl2pPr>
            <a:lvl3pPr marL="1371600" lvl="2" indent="-228600" algn="l">
              <a:lnSpc>
                <a:spcPct val="100000"/>
              </a:lnSpc>
              <a:spcBef>
                <a:spcPts val="500"/>
              </a:spcBef>
              <a:spcAft>
                <a:spcPts val="0"/>
              </a:spcAft>
              <a:buClr>
                <a:srgbClr val="FFFFFF"/>
              </a:buClr>
              <a:buSzPts val="2400"/>
              <a:buFont typeface="Arial"/>
              <a:buNone/>
              <a:defRPr sz="2400"/>
            </a:lvl3pPr>
            <a:lvl4pPr marL="1828800" lvl="3" indent="-228600" algn="l">
              <a:lnSpc>
                <a:spcPct val="100000"/>
              </a:lnSpc>
              <a:spcBef>
                <a:spcPts val="500"/>
              </a:spcBef>
              <a:spcAft>
                <a:spcPts val="0"/>
              </a:spcAft>
              <a:buClr>
                <a:srgbClr val="FFFFFF"/>
              </a:buClr>
              <a:buSzPts val="2400"/>
              <a:buFont typeface="Arial"/>
              <a:buNone/>
              <a:defRPr sz="2400"/>
            </a:lvl4pPr>
            <a:lvl5pPr marL="2286000" lvl="4" indent="-228600" algn="l">
              <a:lnSpc>
                <a:spcPct val="100000"/>
              </a:lnSpc>
              <a:spcBef>
                <a:spcPts val="500"/>
              </a:spcBef>
              <a:spcAft>
                <a:spcPts val="0"/>
              </a:spcAft>
              <a:buClr>
                <a:srgbClr val="FFFFFF"/>
              </a:buClr>
              <a:buSzPts val="2400"/>
              <a:buFont typeface="Arial"/>
              <a:buNone/>
              <a:defRPr sz="2400"/>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20" name="Google Shape;20;p56"/>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1"/>
        <p:cNvGrpSpPr/>
        <p:nvPr/>
      </p:nvGrpSpPr>
      <p:grpSpPr>
        <a:xfrm>
          <a:off x="0" y="0"/>
          <a:ext cx="0" cy="0"/>
          <a:chOff x="0" y="0"/>
          <a:chExt cx="0" cy="0"/>
        </a:xfrm>
      </p:grpSpPr>
      <p:sp>
        <p:nvSpPr>
          <p:cNvPr id="22" name="Google Shape;22;p57"/>
          <p:cNvSpPr txBox="1">
            <a:spLocks noGrp="1"/>
          </p:cNvSpPr>
          <p:nvPr>
            <p:ph type="title"/>
          </p:nvPr>
        </p:nvSpPr>
        <p:spPr>
          <a:xfrm>
            <a:off x="1403350" y="188912"/>
            <a:ext cx="6769100" cy="508001"/>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3" name="Google Shape;23;p57"/>
          <p:cNvSpPr txBox="1">
            <a:spLocks noGrp="1"/>
          </p:cNvSpPr>
          <p:nvPr>
            <p:ph type="body" idx="1"/>
          </p:nvPr>
        </p:nvSpPr>
        <p:spPr>
          <a:xfrm>
            <a:off x="1619250" y="836612"/>
            <a:ext cx="3092450" cy="4464051"/>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FFFFFF"/>
              </a:buClr>
              <a:buSzPts val="1800"/>
              <a:buChar char="•"/>
              <a:defRPr/>
            </a:lvl1pPr>
            <a:lvl2pPr marL="914400" lvl="1" indent="-342900" algn="l">
              <a:lnSpc>
                <a:spcPct val="100000"/>
              </a:lnSpc>
              <a:spcBef>
                <a:spcPts val="600"/>
              </a:spcBef>
              <a:spcAft>
                <a:spcPts val="0"/>
              </a:spcAft>
              <a:buClr>
                <a:srgbClr val="FFFFFF"/>
              </a:buClr>
              <a:buSzPts val="1800"/>
              <a:buChar char="–"/>
              <a:defRPr/>
            </a:lvl2pPr>
            <a:lvl3pPr marL="1371600" lvl="2" indent="-342900" algn="l">
              <a:lnSpc>
                <a:spcPct val="100000"/>
              </a:lnSpc>
              <a:spcBef>
                <a:spcPts val="600"/>
              </a:spcBef>
              <a:spcAft>
                <a:spcPts val="0"/>
              </a:spcAft>
              <a:buClr>
                <a:srgbClr val="FFFFFF"/>
              </a:buClr>
              <a:buSzPts val="1800"/>
              <a:buChar char="•"/>
              <a:defRPr/>
            </a:lvl3pPr>
            <a:lvl4pPr marL="1828800" lvl="3" indent="-342900" algn="l">
              <a:lnSpc>
                <a:spcPct val="100000"/>
              </a:lnSpc>
              <a:spcBef>
                <a:spcPts val="600"/>
              </a:spcBef>
              <a:spcAft>
                <a:spcPts val="0"/>
              </a:spcAft>
              <a:buClr>
                <a:srgbClr val="FFFFFF"/>
              </a:buClr>
              <a:buSzPts val="1800"/>
              <a:buChar char="–"/>
              <a:defRPr/>
            </a:lvl4pPr>
            <a:lvl5pPr marL="2286000" lvl="4" indent="-342900" algn="l">
              <a:lnSpc>
                <a:spcPct val="100000"/>
              </a:lnSpc>
              <a:spcBef>
                <a:spcPts val="600"/>
              </a:spcBef>
              <a:spcAft>
                <a:spcPts val="0"/>
              </a:spcAft>
              <a:buClr>
                <a:srgbClr val="FFFFFF"/>
              </a:buClr>
              <a:buSzPts val="1800"/>
              <a:buChar char="»"/>
              <a:defRPr/>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24" name="Google Shape;24;p57"/>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5"/>
        <p:cNvGrpSpPr/>
        <p:nvPr/>
      </p:nvGrpSpPr>
      <p:grpSpPr>
        <a:xfrm>
          <a:off x="0" y="0"/>
          <a:ext cx="0" cy="0"/>
          <a:chOff x="0" y="0"/>
          <a:chExt cx="0" cy="0"/>
        </a:xfrm>
      </p:grpSpPr>
      <p:sp>
        <p:nvSpPr>
          <p:cNvPr id="26" name="Google Shape;26;p58"/>
          <p:cNvSpPr txBox="1">
            <a:spLocks noGrp="1"/>
          </p:cNvSpPr>
          <p:nvPr>
            <p:ph type="title"/>
          </p:nvPr>
        </p:nvSpPr>
        <p:spPr>
          <a:xfrm>
            <a:off x="630237" y="365125"/>
            <a:ext cx="7886701" cy="1325563"/>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27" name="Google Shape;27;p58"/>
          <p:cNvSpPr txBox="1">
            <a:spLocks noGrp="1"/>
          </p:cNvSpPr>
          <p:nvPr>
            <p:ph type="body" idx="1"/>
          </p:nvPr>
        </p:nvSpPr>
        <p:spPr>
          <a:xfrm>
            <a:off x="630237" y="1681163"/>
            <a:ext cx="386873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FFFFFF"/>
              </a:buClr>
              <a:buSzPts val="2400"/>
              <a:buFont typeface="Arial"/>
              <a:buNone/>
              <a:defRPr sz="2400" b="1"/>
            </a:lvl1pPr>
            <a:lvl2pPr marL="914400" lvl="1" indent="-228600" algn="l">
              <a:lnSpc>
                <a:spcPct val="100000"/>
              </a:lnSpc>
              <a:spcBef>
                <a:spcPts val="500"/>
              </a:spcBef>
              <a:spcAft>
                <a:spcPts val="0"/>
              </a:spcAft>
              <a:buClr>
                <a:srgbClr val="FFFFFF"/>
              </a:buClr>
              <a:buSzPts val="2400"/>
              <a:buFont typeface="Arial"/>
              <a:buNone/>
              <a:defRPr sz="2400" b="1"/>
            </a:lvl2pPr>
            <a:lvl3pPr marL="1371600" lvl="2" indent="-228600" algn="l">
              <a:lnSpc>
                <a:spcPct val="100000"/>
              </a:lnSpc>
              <a:spcBef>
                <a:spcPts val="500"/>
              </a:spcBef>
              <a:spcAft>
                <a:spcPts val="0"/>
              </a:spcAft>
              <a:buClr>
                <a:srgbClr val="FFFFFF"/>
              </a:buClr>
              <a:buSzPts val="2400"/>
              <a:buFont typeface="Arial"/>
              <a:buNone/>
              <a:defRPr sz="2400" b="1"/>
            </a:lvl3pPr>
            <a:lvl4pPr marL="1828800" lvl="3" indent="-228600" algn="l">
              <a:lnSpc>
                <a:spcPct val="100000"/>
              </a:lnSpc>
              <a:spcBef>
                <a:spcPts val="500"/>
              </a:spcBef>
              <a:spcAft>
                <a:spcPts val="0"/>
              </a:spcAft>
              <a:buClr>
                <a:srgbClr val="FFFFFF"/>
              </a:buClr>
              <a:buSzPts val="2400"/>
              <a:buFont typeface="Arial"/>
              <a:buNone/>
              <a:defRPr sz="2400" b="1"/>
            </a:lvl4pPr>
            <a:lvl5pPr marL="2286000" lvl="4" indent="-228600" algn="l">
              <a:lnSpc>
                <a:spcPct val="100000"/>
              </a:lnSpc>
              <a:spcBef>
                <a:spcPts val="500"/>
              </a:spcBef>
              <a:spcAft>
                <a:spcPts val="0"/>
              </a:spcAft>
              <a:buClr>
                <a:srgbClr val="FFFFFF"/>
              </a:buClr>
              <a:buSzPts val="2400"/>
              <a:buFont typeface="Arial"/>
              <a:buNone/>
              <a:defRPr sz="2400" b="1"/>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28" name="Google Shape;28;p58"/>
          <p:cNvSpPr txBox="1">
            <a:spLocks noGrp="1"/>
          </p:cNvSpPr>
          <p:nvPr>
            <p:ph type="body" idx="2"/>
          </p:nvPr>
        </p:nvSpPr>
        <p:spPr>
          <a:xfrm>
            <a:off x="4629150" y="1681163"/>
            <a:ext cx="3887788" cy="82391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600"/>
              </a:spcBef>
              <a:spcAft>
                <a:spcPts val="0"/>
              </a:spcAft>
              <a:buClr>
                <a:srgbClr val="FFFFFF"/>
              </a:buClr>
              <a:buSzPts val="1800"/>
              <a:buChar char="•"/>
              <a:defRPr/>
            </a:lvl1pPr>
            <a:lvl2pPr marL="914400" lvl="1" indent="-342900" algn="l">
              <a:lnSpc>
                <a:spcPct val="100000"/>
              </a:lnSpc>
              <a:spcBef>
                <a:spcPts val="600"/>
              </a:spcBef>
              <a:spcAft>
                <a:spcPts val="0"/>
              </a:spcAft>
              <a:buClr>
                <a:srgbClr val="FFFFFF"/>
              </a:buClr>
              <a:buSzPts val="1800"/>
              <a:buChar char="–"/>
              <a:defRPr/>
            </a:lvl2pPr>
            <a:lvl3pPr marL="1371600" lvl="2" indent="-342900" algn="l">
              <a:lnSpc>
                <a:spcPct val="100000"/>
              </a:lnSpc>
              <a:spcBef>
                <a:spcPts val="600"/>
              </a:spcBef>
              <a:spcAft>
                <a:spcPts val="0"/>
              </a:spcAft>
              <a:buClr>
                <a:srgbClr val="FFFFFF"/>
              </a:buClr>
              <a:buSzPts val="1800"/>
              <a:buChar char="•"/>
              <a:defRPr/>
            </a:lvl3pPr>
            <a:lvl4pPr marL="1828800" lvl="3" indent="-342900" algn="l">
              <a:lnSpc>
                <a:spcPct val="100000"/>
              </a:lnSpc>
              <a:spcBef>
                <a:spcPts val="600"/>
              </a:spcBef>
              <a:spcAft>
                <a:spcPts val="0"/>
              </a:spcAft>
              <a:buClr>
                <a:srgbClr val="FFFFFF"/>
              </a:buClr>
              <a:buSzPts val="1800"/>
              <a:buChar char="–"/>
              <a:defRPr/>
            </a:lvl4pPr>
            <a:lvl5pPr marL="2286000" lvl="4" indent="-342900" algn="l">
              <a:lnSpc>
                <a:spcPct val="100000"/>
              </a:lnSpc>
              <a:spcBef>
                <a:spcPts val="600"/>
              </a:spcBef>
              <a:spcAft>
                <a:spcPts val="0"/>
              </a:spcAft>
              <a:buClr>
                <a:srgbClr val="FFFFFF"/>
              </a:buClr>
              <a:buSzPts val="1800"/>
              <a:buChar char="»"/>
              <a:defRPr/>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29" name="Google Shape;29;p58"/>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0"/>
        <p:cNvGrpSpPr/>
        <p:nvPr/>
      </p:nvGrpSpPr>
      <p:grpSpPr>
        <a:xfrm>
          <a:off x="0" y="0"/>
          <a:ext cx="0" cy="0"/>
          <a:chOff x="0" y="0"/>
          <a:chExt cx="0" cy="0"/>
        </a:xfrm>
      </p:grpSpPr>
      <p:sp>
        <p:nvSpPr>
          <p:cNvPr id="31" name="Google Shape;31;p59"/>
          <p:cNvSpPr txBox="1">
            <a:spLocks noGrp="1"/>
          </p:cNvSpPr>
          <p:nvPr>
            <p:ph type="title"/>
          </p:nvPr>
        </p:nvSpPr>
        <p:spPr>
          <a:xfrm>
            <a:off x="1403350" y="188912"/>
            <a:ext cx="6769100" cy="508001"/>
          </a:xfrm>
          <a:prstGeom prst="rect">
            <a:avLst/>
          </a:prstGeom>
          <a:noFill/>
          <a:ln>
            <a:noFill/>
          </a:ln>
        </p:spPr>
        <p:txBody>
          <a:bodyPr spcFirstLastPara="1" wrap="square" lIns="45700" tIns="45700" rIns="45700" bIns="45700" anchor="ctr" anchorCtr="0">
            <a:normAutofit/>
          </a:bodyPr>
          <a:lstStyle>
            <a:lvl1pPr lvl="0" algn="l">
              <a:lnSpc>
                <a:spcPct val="100000"/>
              </a:lnSpc>
              <a:spcBef>
                <a:spcPts val="0"/>
              </a:spcBef>
              <a:spcAft>
                <a:spcPts val="0"/>
              </a:spcAft>
              <a:buClr>
                <a:srgbClr val="FFFFFF"/>
              </a:buClr>
              <a:buSzPts val="1800"/>
              <a:buNone/>
              <a:defRPr/>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2" name="Google Shape;32;p59"/>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3"/>
        <p:cNvGrpSpPr/>
        <p:nvPr/>
      </p:nvGrpSpPr>
      <p:grpSpPr>
        <a:xfrm>
          <a:off x="0" y="0"/>
          <a:ext cx="0" cy="0"/>
          <a:chOff x="0" y="0"/>
          <a:chExt cx="0" cy="0"/>
        </a:xfrm>
      </p:grpSpPr>
      <p:sp>
        <p:nvSpPr>
          <p:cNvPr id="34" name="Google Shape;34;p60"/>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630237" y="457200"/>
            <a:ext cx="2949576" cy="1600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FFFFF"/>
              </a:buClr>
              <a:buSzPts val="3200"/>
              <a:buFont typeface="Arial"/>
              <a:buNone/>
              <a:defRPr sz="32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37" name="Google Shape;37;p61"/>
          <p:cNvSpPr txBox="1">
            <a:spLocks noGrp="1"/>
          </p:cNvSpPr>
          <p:nvPr>
            <p:ph type="body" idx="1"/>
          </p:nvPr>
        </p:nvSpPr>
        <p:spPr>
          <a:xfrm>
            <a:off x="3887787" y="987425"/>
            <a:ext cx="4629151" cy="4873625"/>
          </a:xfrm>
          <a:prstGeom prst="rect">
            <a:avLst/>
          </a:prstGeom>
          <a:noFill/>
          <a:ln>
            <a:noFill/>
          </a:ln>
        </p:spPr>
        <p:txBody>
          <a:bodyPr spcFirstLastPara="1" wrap="square" lIns="45700" tIns="45700" rIns="45700" bIns="45700" anchor="t" anchorCtr="0">
            <a:normAutofit/>
          </a:bodyPr>
          <a:lstStyle>
            <a:lvl1pPr marL="457200" lvl="0" indent="-431800" algn="l">
              <a:lnSpc>
                <a:spcPct val="100000"/>
              </a:lnSpc>
              <a:spcBef>
                <a:spcPts val="700"/>
              </a:spcBef>
              <a:spcAft>
                <a:spcPts val="0"/>
              </a:spcAft>
              <a:buClr>
                <a:srgbClr val="FFFFFF"/>
              </a:buClr>
              <a:buSzPts val="3200"/>
              <a:buFont typeface="Arial"/>
              <a:buChar char="•"/>
              <a:defRPr sz="3200"/>
            </a:lvl1pPr>
            <a:lvl2pPr marL="914400" lvl="1" indent="-431800" algn="l">
              <a:lnSpc>
                <a:spcPct val="100000"/>
              </a:lnSpc>
              <a:spcBef>
                <a:spcPts val="700"/>
              </a:spcBef>
              <a:spcAft>
                <a:spcPts val="0"/>
              </a:spcAft>
              <a:buClr>
                <a:srgbClr val="FFFFFF"/>
              </a:buClr>
              <a:buSzPts val="3200"/>
              <a:buFont typeface="Arial"/>
              <a:buChar char="–"/>
              <a:defRPr sz="3200"/>
            </a:lvl2pPr>
            <a:lvl3pPr marL="1371600" lvl="2" indent="-431800" algn="l">
              <a:lnSpc>
                <a:spcPct val="100000"/>
              </a:lnSpc>
              <a:spcBef>
                <a:spcPts val="700"/>
              </a:spcBef>
              <a:spcAft>
                <a:spcPts val="0"/>
              </a:spcAft>
              <a:buClr>
                <a:srgbClr val="FFFFFF"/>
              </a:buClr>
              <a:buSzPts val="3200"/>
              <a:buFont typeface="Arial"/>
              <a:buChar char="•"/>
              <a:defRPr sz="3200"/>
            </a:lvl3pPr>
            <a:lvl4pPr marL="1828800" lvl="3" indent="-431800" algn="l">
              <a:lnSpc>
                <a:spcPct val="100000"/>
              </a:lnSpc>
              <a:spcBef>
                <a:spcPts val="700"/>
              </a:spcBef>
              <a:spcAft>
                <a:spcPts val="0"/>
              </a:spcAft>
              <a:buClr>
                <a:srgbClr val="FFFFFF"/>
              </a:buClr>
              <a:buSzPts val="3200"/>
              <a:buFont typeface="Arial"/>
              <a:buChar char="–"/>
              <a:defRPr sz="3200"/>
            </a:lvl4pPr>
            <a:lvl5pPr marL="2286000" lvl="4" indent="-431800" algn="l">
              <a:lnSpc>
                <a:spcPct val="100000"/>
              </a:lnSpc>
              <a:spcBef>
                <a:spcPts val="700"/>
              </a:spcBef>
              <a:spcAft>
                <a:spcPts val="0"/>
              </a:spcAft>
              <a:buClr>
                <a:srgbClr val="FFFFFF"/>
              </a:buClr>
              <a:buSzPts val="3200"/>
              <a:buFont typeface="Arial"/>
              <a:buChar char="»"/>
              <a:defRPr sz="3200"/>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38" name="Google Shape;38;p61"/>
          <p:cNvSpPr txBox="1">
            <a:spLocks noGrp="1"/>
          </p:cNvSpPr>
          <p:nvPr>
            <p:ph type="body" idx="2"/>
          </p:nvPr>
        </p:nvSpPr>
        <p:spPr>
          <a:xfrm>
            <a:off x="630237" y="2057400"/>
            <a:ext cx="2949576"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600"/>
              </a:spcBef>
              <a:spcAft>
                <a:spcPts val="0"/>
              </a:spcAft>
              <a:buClr>
                <a:srgbClr val="FFFFFF"/>
              </a:buClr>
              <a:buSzPts val="1800"/>
              <a:buChar char="•"/>
              <a:defRPr/>
            </a:lvl1pPr>
            <a:lvl2pPr marL="914400" lvl="1" indent="-342900" algn="l">
              <a:lnSpc>
                <a:spcPct val="100000"/>
              </a:lnSpc>
              <a:spcBef>
                <a:spcPts val="600"/>
              </a:spcBef>
              <a:spcAft>
                <a:spcPts val="0"/>
              </a:spcAft>
              <a:buClr>
                <a:srgbClr val="FFFFFF"/>
              </a:buClr>
              <a:buSzPts val="1800"/>
              <a:buChar char="–"/>
              <a:defRPr/>
            </a:lvl2pPr>
            <a:lvl3pPr marL="1371600" lvl="2" indent="-342900" algn="l">
              <a:lnSpc>
                <a:spcPct val="100000"/>
              </a:lnSpc>
              <a:spcBef>
                <a:spcPts val="600"/>
              </a:spcBef>
              <a:spcAft>
                <a:spcPts val="0"/>
              </a:spcAft>
              <a:buClr>
                <a:srgbClr val="FFFFFF"/>
              </a:buClr>
              <a:buSzPts val="1800"/>
              <a:buChar char="•"/>
              <a:defRPr/>
            </a:lvl3pPr>
            <a:lvl4pPr marL="1828800" lvl="3" indent="-342900" algn="l">
              <a:lnSpc>
                <a:spcPct val="100000"/>
              </a:lnSpc>
              <a:spcBef>
                <a:spcPts val="600"/>
              </a:spcBef>
              <a:spcAft>
                <a:spcPts val="0"/>
              </a:spcAft>
              <a:buClr>
                <a:srgbClr val="FFFFFF"/>
              </a:buClr>
              <a:buSzPts val="1800"/>
              <a:buChar char="–"/>
              <a:defRPr/>
            </a:lvl4pPr>
            <a:lvl5pPr marL="2286000" lvl="4" indent="-342900" algn="l">
              <a:lnSpc>
                <a:spcPct val="100000"/>
              </a:lnSpc>
              <a:spcBef>
                <a:spcPts val="600"/>
              </a:spcBef>
              <a:spcAft>
                <a:spcPts val="0"/>
              </a:spcAft>
              <a:buClr>
                <a:srgbClr val="FFFFFF"/>
              </a:buClr>
              <a:buSzPts val="1800"/>
              <a:buChar char="»"/>
              <a:defRPr/>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39" name="Google Shape;39;p61"/>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0"/>
        <p:cNvGrpSpPr/>
        <p:nvPr/>
      </p:nvGrpSpPr>
      <p:grpSpPr>
        <a:xfrm>
          <a:off x="0" y="0"/>
          <a:ext cx="0" cy="0"/>
          <a:chOff x="0" y="0"/>
          <a:chExt cx="0" cy="0"/>
        </a:xfrm>
      </p:grpSpPr>
      <p:sp>
        <p:nvSpPr>
          <p:cNvPr id="41" name="Google Shape;41;p62"/>
          <p:cNvSpPr txBox="1">
            <a:spLocks noGrp="1"/>
          </p:cNvSpPr>
          <p:nvPr>
            <p:ph type="title"/>
          </p:nvPr>
        </p:nvSpPr>
        <p:spPr>
          <a:xfrm>
            <a:off x="630237" y="457200"/>
            <a:ext cx="2949576" cy="1600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FFFFF"/>
              </a:buClr>
              <a:buSzPts val="3200"/>
              <a:buFont typeface="Arial"/>
              <a:buNone/>
              <a:defRPr sz="3200"/>
            </a:lvl1pPr>
            <a:lvl2pPr lvl="1" algn="l">
              <a:lnSpc>
                <a:spcPct val="100000"/>
              </a:lnSpc>
              <a:spcBef>
                <a:spcPts val="0"/>
              </a:spcBef>
              <a:spcAft>
                <a:spcPts val="0"/>
              </a:spcAft>
              <a:buClr>
                <a:srgbClr val="FFFFFF"/>
              </a:buClr>
              <a:buSzPts val="1800"/>
              <a:buNone/>
              <a:defRPr/>
            </a:lvl2pPr>
            <a:lvl3pPr lvl="2" algn="l">
              <a:lnSpc>
                <a:spcPct val="100000"/>
              </a:lnSpc>
              <a:spcBef>
                <a:spcPts val="0"/>
              </a:spcBef>
              <a:spcAft>
                <a:spcPts val="0"/>
              </a:spcAft>
              <a:buClr>
                <a:srgbClr val="FFFFFF"/>
              </a:buClr>
              <a:buSzPts val="1800"/>
              <a:buNone/>
              <a:defRPr/>
            </a:lvl3pPr>
            <a:lvl4pPr lvl="3" algn="l">
              <a:lnSpc>
                <a:spcPct val="100000"/>
              </a:lnSpc>
              <a:spcBef>
                <a:spcPts val="0"/>
              </a:spcBef>
              <a:spcAft>
                <a:spcPts val="0"/>
              </a:spcAft>
              <a:buClr>
                <a:srgbClr val="FFFFFF"/>
              </a:buClr>
              <a:buSzPts val="1800"/>
              <a:buNone/>
              <a:defRPr/>
            </a:lvl4pPr>
            <a:lvl5pPr lvl="4" algn="l">
              <a:lnSpc>
                <a:spcPct val="100000"/>
              </a:lnSpc>
              <a:spcBef>
                <a:spcPts val="0"/>
              </a:spcBef>
              <a:spcAft>
                <a:spcPts val="0"/>
              </a:spcAft>
              <a:buClr>
                <a:srgbClr val="FFFFFF"/>
              </a:buClr>
              <a:buSzPts val="1800"/>
              <a:buNone/>
              <a:defRPr/>
            </a:lvl5pPr>
            <a:lvl6pPr lvl="5" algn="l">
              <a:lnSpc>
                <a:spcPct val="100000"/>
              </a:lnSpc>
              <a:spcBef>
                <a:spcPts val="0"/>
              </a:spcBef>
              <a:spcAft>
                <a:spcPts val="0"/>
              </a:spcAft>
              <a:buClr>
                <a:srgbClr val="FFFFFF"/>
              </a:buClr>
              <a:buSzPts val="1800"/>
              <a:buNone/>
              <a:defRPr/>
            </a:lvl6pPr>
            <a:lvl7pPr lvl="6" algn="l">
              <a:lnSpc>
                <a:spcPct val="100000"/>
              </a:lnSpc>
              <a:spcBef>
                <a:spcPts val="0"/>
              </a:spcBef>
              <a:spcAft>
                <a:spcPts val="0"/>
              </a:spcAft>
              <a:buClr>
                <a:srgbClr val="FFFFFF"/>
              </a:buClr>
              <a:buSzPts val="1800"/>
              <a:buNone/>
              <a:defRPr/>
            </a:lvl7pPr>
            <a:lvl8pPr lvl="7" algn="l">
              <a:lnSpc>
                <a:spcPct val="100000"/>
              </a:lnSpc>
              <a:spcBef>
                <a:spcPts val="0"/>
              </a:spcBef>
              <a:spcAft>
                <a:spcPts val="0"/>
              </a:spcAft>
              <a:buClr>
                <a:srgbClr val="FFFFFF"/>
              </a:buClr>
              <a:buSzPts val="1800"/>
              <a:buNone/>
              <a:defRPr/>
            </a:lvl8pPr>
            <a:lvl9pPr lvl="8" algn="l">
              <a:lnSpc>
                <a:spcPct val="100000"/>
              </a:lnSpc>
              <a:spcBef>
                <a:spcPts val="0"/>
              </a:spcBef>
              <a:spcAft>
                <a:spcPts val="0"/>
              </a:spcAft>
              <a:buClr>
                <a:srgbClr val="FFFFFF"/>
              </a:buClr>
              <a:buSzPts val="1800"/>
              <a:buNone/>
              <a:defRPr/>
            </a:lvl9pPr>
          </a:lstStyle>
          <a:p>
            <a:endParaRPr/>
          </a:p>
        </p:txBody>
      </p:sp>
      <p:sp>
        <p:nvSpPr>
          <p:cNvPr id="42" name="Google Shape;42;p62"/>
          <p:cNvSpPr>
            <a:spLocks noGrp="1"/>
          </p:cNvSpPr>
          <p:nvPr>
            <p:ph type="pic" idx="2"/>
          </p:nvPr>
        </p:nvSpPr>
        <p:spPr>
          <a:xfrm>
            <a:off x="3887787" y="987425"/>
            <a:ext cx="4629151" cy="4873625"/>
          </a:xfrm>
          <a:prstGeom prst="rect">
            <a:avLst/>
          </a:prstGeom>
          <a:noFill/>
          <a:ln>
            <a:noFill/>
          </a:ln>
        </p:spPr>
      </p:sp>
      <p:sp>
        <p:nvSpPr>
          <p:cNvPr id="43" name="Google Shape;43;p62"/>
          <p:cNvSpPr txBox="1">
            <a:spLocks noGrp="1"/>
          </p:cNvSpPr>
          <p:nvPr>
            <p:ph type="body" idx="1"/>
          </p:nvPr>
        </p:nvSpPr>
        <p:spPr>
          <a:xfrm>
            <a:off x="630237" y="2057400"/>
            <a:ext cx="2949576"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FFFFFF"/>
              </a:buClr>
              <a:buSzPts val="1600"/>
              <a:buFont typeface="Arial"/>
              <a:buNone/>
              <a:defRPr sz="1600"/>
            </a:lvl1pPr>
            <a:lvl2pPr marL="914400" lvl="1" indent="-228600" algn="l">
              <a:lnSpc>
                <a:spcPct val="100000"/>
              </a:lnSpc>
              <a:spcBef>
                <a:spcPts val="300"/>
              </a:spcBef>
              <a:spcAft>
                <a:spcPts val="0"/>
              </a:spcAft>
              <a:buClr>
                <a:srgbClr val="FFFFFF"/>
              </a:buClr>
              <a:buSzPts val="1600"/>
              <a:buFont typeface="Arial"/>
              <a:buNone/>
              <a:defRPr sz="1600"/>
            </a:lvl2pPr>
            <a:lvl3pPr marL="1371600" lvl="2" indent="-228600" algn="l">
              <a:lnSpc>
                <a:spcPct val="100000"/>
              </a:lnSpc>
              <a:spcBef>
                <a:spcPts val="300"/>
              </a:spcBef>
              <a:spcAft>
                <a:spcPts val="0"/>
              </a:spcAft>
              <a:buClr>
                <a:srgbClr val="FFFFFF"/>
              </a:buClr>
              <a:buSzPts val="1600"/>
              <a:buFont typeface="Arial"/>
              <a:buNone/>
              <a:defRPr sz="1600"/>
            </a:lvl3pPr>
            <a:lvl4pPr marL="1828800" lvl="3" indent="-228600" algn="l">
              <a:lnSpc>
                <a:spcPct val="100000"/>
              </a:lnSpc>
              <a:spcBef>
                <a:spcPts val="300"/>
              </a:spcBef>
              <a:spcAft>
                <a:spcPts val="0"/>
              </a:spcAft>
              <a:buClr>
                <a:srgbClr val="FFFFFF"/>
              </a:buClr>
              <a:buSzPts val="1600"/>
              <a:buFont typeface="Arial"/>
              <a:buNone/>
              <a:defRPr sz="1600"/>
            </a:lvl4pPr>
            <a:lvl5pPr marL="2286000" lvl="4" indent="-228600" algn="l">
              <a:lnSpc>
                <a:spcPct val="100000"/>
              </a:lnSpc>
              <a:spcBef>
                <a:spcPts val="300"/>
              </a:spcBef>
              <a:spcAft>
                <a:spcPts val="0"/>
              </a:spcAft>
              <a:buClr>
                <a:srgbClr val="FFFFFF"/>
              </a:buClr>
              <a:buSzPts val="1600"/>
              <a:buFont typeface="Arial"/>
              <a:buNone/>
              <a:defRPr sz="1600"/>
            </a:lvl5pPr>
            <a:lvl6pPr marL="2743200" lvl="5" indent="-342900" algn="l">
              <a:lnSpc>
                <a:spcPct val="100000"/>
              </a:lnSpc>
              <a:spcBef>
                <a:spcPts val="600"/>
              </a:spcBef>
              <a:spcAft>
                <a:spcPts val="0"/>
              </a:spcAft>
              <a:buClr>
                <a:srgbClr val="FFFFFF"/>
              </a:buClr>
              <a:buSzPts val="1800"/>
              <a:buChar char="•"/>
              <a:defRPr/>
            </a:lvl6pPr>
            <a:lvl7pPr marL="3200400" lvl="6" indent="-342900" algn="l">
              <a:lnSpc>
                <a:spcPct val="100000"/>
              </a:lnSpc>
              <a:spcBef>
                <a:spcPts val="600"/>
              </a:spcBef>
              <a:spcAft>
                <a:spcPts val="0"/>
              </a:spcAft>
              <a:buClr>
                <a:srgbClr val="FFFFFF"/>
              </a:buClr>
              <a:buSzPts val="1800"/>
              <a:buChar char="•"/>
              <a:defRPr/>
            </a:lvl7pPr>
            <a:lvl8pPr marL="3657600" lvl="7" indent="-342900" algn="l">
              <a:lnSpc>
                <a:spcPct val="100000"/>
              </a:lnSpc>
              <a:spcBef>
                <a:spcPts val="600"/>
              </a:spcBef>
              <a:spcAft>
                <a:spcPts val="0"/>
              </a:spcAft>
              <a:buClr>
                <a:srgbClr val="FFFFFF"/>
              </a:buClr>
              <a:buSzPts val="1800"/>
              <a:buChar char="•"/>
              <a:defRPr/>
            </a:lvl8pPr>
            <a:lvl9pPr marL="4114800" lvl="8" indent="-342900" algn="l">
              <a:lnSpc>
                <a:spcPct val="100000"/>
              </a:lnSpc>
              <a:spcBef>
                <a:spcPts val="600"/>
              </a:spcBef>
              <a:spcAft>
                <a:spcPts val="0"/>
              </a:spcAft>
              <a:buClr>
                <a:srgbClr val="FFFFFF"/>
              </a:buClr>
              <a:buSzPts val="1800"/>
              <a:buChar char="•"/>
              <a:defRPr/>
            </a:lvl9pPr>
          </a:lstStyle>
          <a:p>
            <a:endParaRPr/>
          </a:p>
        </p:txBody>
      </p:sp>
      <p:sp>
        <p:nvSpPr>
          <p:cNvPr id="44" name="Google Shape;44;p62"/>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111111"/>
              </a:buClr>
              <a:buSzPts val="1200"/>
              <a:buFont typeface="Arial"/>
              <a:buNone/>
              <a:defRPr sz="1200"/>
            </a:lvl1pPr>
            <a:lvl2pPr marL="0" lvl="1" indent="0" algn="r">
              <a:lnSpc>
                <a:spcPct val="100000"/>
              </a:lnSpc>
              <a:spcBef>
                <a:spcPts val="0"/>
              </a:spcBef>
              <a:spcAft>
                <a:spcPts val="0"/>
              </a:spcAft>
              <a:buClr>
                <a:srgbClr val="111111"/>
              </a:buClr>
              <a:buSzPts val="1200"/>
              <a:buFont typeface="Arial"/>
              <a:buNone/>
              <a:defRPr sz="1200"/>
            </a:lvl2pPr>
            <a:lvl3pPr marL="0" lvl="2" indent="0" algn="r">
              <a:lnSpc>
                <a:spcPct val="100000"/>
              </a:lnSpc>
              <a:spcBef>
                <a:spcPts val="0"/>
              </a:spcBef>
              <a:spcAft>
                <a:spcPts val="0"/>
              </a:spcAft>
              <a:buClr>
                <a:srgbClr val="111111"/>
              </a:buClr>
              <a:buSzPts val="1200"/>
              <a:buFont typeface="Arial"/>
              <a:buNone/>
              <a:defRPr sz="1200"/>
            </a:lvl3pPr>
            <a:lvl4pPr marL="0" lvl="3" indent="0" algn="r">
              <a:lnSpc>
                <a:spcPct val="100000"/>
              </a:lnSpc>
              <a:spcBef>
                <a:spcPts val="0"/>
              </a:spcBef>
              <a:spcAft>
                <a:spcPts val="0"/>
              </a:spcAft>
              <a:buClr>
                <a:srgbClr val="111111"/>
              </a:buClr>
              <a:buSzPts val="1200"/>
              <a:buFont typeface="Arial"/>
              <a:buNone/>
              <a:defRPr sz="1200"/>
            </a:lvl4pPr>
            <a:lvl5pPr marL="0" lvl="4" indent="0" algn="r">
              <a:lnSpc>
                <a:spcPct val="100000"/>
              </a:lnSpc>
              <a:spcBef>
                <a:spcPts val="0"/>
              </a:spcBef>
              <a:spcAft>
                <a:spcPts val="0"/>
              </a:spcAft>
              <a:buClr>
                <a:srgbClr val="111111"/>
              </a:buClr>
              <a:buSzPts val="1200"/>
              <a:buFont typeface="Arial"/>
              <a:buNone/>
              <a:defRPr sz="1200"/>
            </a:lvl5pPr>
            <a:lvl6pPr marL="0" lvl="5" indent="0" algn="r">
              <a:lnSpc>
                <a:spcPct val="100000"/>
              </a:lnSpc>
              <a:spcBef>
                <a:spcPts val="0"/>
              </a:spcBef>
              <a:spcAft>
                <a:spcPts val="0"/>
              </a:spcAft>
              <a:buClr>
                <a:srgbClr val="111111"/>
              </a:buClr>
              <a:buSzPts val="1200"/>
              <a:buFont typeface="Arial"/>
              <a:buNone/>
              <a:defRPr sz="1200"/>
            </a:lvl6pPr>
            <a:lvl7pPr marL="0" lvl="6" indent="0" algn="r">
              <a:lnSpc>
                <a:spcPct val="100000"/>
              </a:lnSpc>
              <a:spcBef>
                <a:spcPts val="0"/>
              </a:spcBef>
              <a:spcAft>
                <a:spcPts val="0"/>
              </a:spcAft>
              <a:buClr>
                <a:srgbClr val="111111"/>
              </a:buClr>
              <a:buSzPts val="1200"/>
              <a:buFont typeface="Arial"/>
              <a:buNone/>
              <a:defRPr sz="1200"/>
            </a:lvl7pPr>
            <a:lvl8pPr marL="0" lvl="7" indent="0" algn="r">
              <a:lnSpc>
                <a:spcPct val="100000"/>
              </a:lnSpc>
              <a:spcBef>
                <a:spcPts val="0"/>
              </a:spcBef>
              <a:spcAft>
                <a:spcPts val="0"/>
              </a:spcAft>
              <a:buClr>
                <a:srgbClr val="111111"/>
              </a:buClr>
              <a:buSzPts val="1200"/>
              <a:buFont typeface="Arial"/>
              <a:buNone/>
              <a:defRPr sz="1200"/>
            </a:lvl8pPr>
            <a:lvl9pPr marL="0" lvl="8" indent="0" algn="r">
              <a:lnSpc>
                <a:spcPct val="100000"/>
              </a:lnSpc>
              <a:spcBef>
                <a:spcPts val="0"/>
              </a:spcBef>
              <a:spcAft>
                <a:spcPts val="0"/>
              </a:spcAft>
              <a:buClr>
                <a:srgbClr val="111111"/>
              </a:buClr>
              <a:buSzPts val="1200"/>
              <a:buFont typeface="Arial"/>
              <a:buNone/>
              <a:defRPr sz="1200"/>
            </a:lvl9pPr>
          </a:lstStyle>
          <a:p>
            <a:pPr marL="0" lvl="0" indent="0" algn="r" rtl="0">
              <a:spcBef>
                <a:spcPts val="0"/>
              </a:spcBef>
              <a:spcAft>
                <a:spcPts val="0"/>
              </a:spcAft>
              <a:buNone/>
            </a:pPr>
            <a:fld id="{00000000-1234-1234-1234-123412341234}" type="slidenum">
              <a:rPr lang="en-US"/>
              <a:t>‹nr.›</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1">
            <a:alphaModFix/>
          </a:blip>
          <a:stretch>
            <a:fillRect/>
          </a:stretch>
        </a:blipFill>
        <a:effectLst/>
      </p:bgPr>
    </p:bg>
    <p:spTree>
      <p:nvGrpSpPr>
        <p:cNvPr id="1" name="Shape 5"/>
        <p:cNvGrpSpPr/>
        <p:nvPr/>
      </p:nvGrpSpPr>
      <p:grpSpPr>
        <a:xfrm>
          <a:off x="0" y="0"/>
          <a:ext cx="0" cy="0"/>
          <a:chOff x="0" y="0"/>
          <a:chExt cx="0" cy="0"/>
        </a:xfrm>
      </p:grpSpPr>
      <p:sp>
        <p:nvSpPr>
          <p:cNvPr id="6" name="Google Shape;6;p53"/>
          <p:cNvSpPr txBox="1">
            <a:spLocks noGrp="1"/>
          </p:cNvSpPr>
          <p:nvPr>
            <p:ph type="title"/>
          </p:nvPr>
        </p:nvSpPr>
        <p:spPr>
          <a:xfrm>
            <a:off x="457200" y="92074"/>
            <a:ext cx="8229600" cy="1508127"/>
          </a:xfrm>
          <a:prstGeom prst="rect">
            <a:avLst/>
          </a:prstGeom>
          <a:noFill/>
          <a:ln>
            <a:noFill/>
          </a:ln>
        </p:spPr>
        <p:txBody>
          <a:bodyPr spcFirstLastPara="1" wrap="square" lIns="45700" tIns="45700" rIns="45700" bIns="45700" anchor="ctr" anchorCtr="0">
            <a:noAutofit/>
          </a:bodyPr>
          <a:lstStyle>
            <a:lvl1pPr marR="0" lvl="0"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3600"/>
              <a:buFont typeface="Arial"/>
              <a:buNone/>
              <a:defRPr sz="3600" b="1" i="0" u="none" strike="noStrike" cap="none">
                <a:solidFill>
                  <a:srgbClr val="FFFFFF"/>
                </a:solidFill>
                <a:latin typeface="Arial"/>
                <a:ea typeface="Arial"/>
                <a:cs typeface="Arial"/>
                <a:sym typeface="Arial"/>
              </a:defRPr>
            </a:lvl9pPr>
          </a:lstStyle>
          <a:p>
            <a:endParaRPr/>
          </a:p>
        </p:txBody>
      </p:sp>
      <p:sp>
        <p:nvSpPr>
          <p:cNvPr id="7" name="Google Shape;7;p53"/>
          <p:cNvSpPr txBox="1">
            <a:spLocks noGrp="1"/>
          </p:cNvSpPr>
          <p:nvPr>
            <p:ph type="body" idx="1"/>
          </p:nvPr>
        </p:nvSpPr>
        <p:spPr>
          <a:xfrm>
            <a:off x="457200" y="1600200"/>
            <a:ext cx="8229600" cy="5257800"/>
          </a:xfrm>
          <a:prstGeom prst="rect">
            <a:avLst/>
          </a:prstGeom>
          <a:noFill/>
          <a:ln>
            <a:noFill/>
          </a:ln>
        </p:spPr>
        <p:txBody>
          <a:bodyPr spcFirstLastPara="1" wrap="square" lIns="45700" tIns="45700" rIns="45700" bIns="45700" anchor="t" anchorCtr="0">
            <a:noAutofit/>
          </a:bodyPr>
          <a:lstStyle>
            <a:lvl1pPr marL="457200" marR="0" lvl="0"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1pPr>
            <a:lvl2pPr marL="914400" marR="0" lvl="1"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2pPr>
            <a:lvl3pPr marL="1371600" marR="0" lvl="2"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3pPr>
            <a:lvl4pPr marL="1828800" marR="0" lvl="3"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4pPr>
            <a:lvl5pPr marL="2286000" marR="0" lvl="4"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5pPr>
            <a:lvl6pPr marL="2743200" marR="0" lvl="5"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6pPr>
            <a:lvl7pPr marL="3200400" marR="0" lvl="6"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7pPr>
            <a:lvl8pPr marL="3657600" marR="0" lvl="7"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8pPr>
            <a:lvl9pPr marL="4114800" marR="0" lvl="8" indent="-406400" algn="l" rtl="0">
              <a:lnSpc>
                <a:spcPct val="100000"/>
              </a:lnSpc>
              <a:spcBef>
                <a:spcPts val="600"/>
              </a:spcBef>
              <a:spcAft>
                <a:spcPts val="0"/>
              </a:spcAft>
              <a:buClr>
                <a:srgbClr val="FFFFFF"/>
              </a:buClr>
              <a:buSzPts val="2800"/>
              <a:buFont typeface="Arial"/>
              <a:buChar char="•"/>
              <a:defRPr sz="2800" b="0" i="0" u="none" strike="noStrike" cap="none">
                <a:solidFill>
                  <a:srgbClr val="FFFFFF"/>
                </a:solidFill>
                <a:latin typeface="Arial"/>
                <a:ea typeface="Arial"/>
                <a:cs typeface="Arial"/>
                <a:sym typeface="Arial"/>
              </a:defRPr>
            </a:lvl9pPr>
          </a:lstStyle>
          <a:p>
            <a:endParaRPr/>
          </a:p>
        </p:txBody>
      </p:sp>
      <p:sp>
        <p:nvSpPr>
          <p:cNvPr id="8" name="Google Shape;8;p53"/>
          <p:cNvSpPr txBox="1">
            <a:spLocks noGrp="1"/>
          </p:cNvSpPr>
          <p:nvPr>
            <p:ph type="sldNum" idx="12"/>
          </p:nvPr>
        </p:nvSpPr>
        <p:spPr>
          <a:xfrm>
            <a:off x="4419600" y="6172200"/>
            <a:ext cx="21336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1pPr>
            <a:lvl2pPr marL="0" marR="0" lvl="1"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2pPr>
            <a:lvl3pPr marL="0" marR="0" lvl="2"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3pPr>
            <a:lvl4pPr marL="0" marR="0" lvl="3"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4pPr>
            <a:lvl5pPr marL="0" marR="0" lvl="4"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5pPr>
            <a:lvl6pPr marL="0" marR="0" lvl="5"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6pPr>
            <a:lvl7pPr marL="0" marR="0" lvl="6"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7pPr>
            <a:lvl8pPr marL="0" marR="0" lvl="7"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8pPr>
            <a:lvl9pPr marL="0" marR="0" lvl="8" indent="0" algn="r" rtl="0">
              <a:lnSpc>
                <a:spcPct val="100000"/>
              </a:lnSpc>
              <a:spcBef>
                <a:spcPts val="0"/>
              </a:spcBef>
              <a:spcAft>
                <a:spcPts val="0"/>
              </a:spcAft>
              <a:buClr>
                <a:srgbClr val="111111"/>
              </a:buClr>
              <a:buSzPts val="1200"/>
              <a:buFont typeface="Arial"/>
              <a:buNone/>
              <a:defRPr sz="1200" b="0" i="0" u="none" strike="noStrike" cap="none">
                <a:solidFill>
                  <a:srgbClr val="11111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poliinternegeneeskunde@mijnantonius.nl"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body" idx="1"/>
          </p:nvPr>
        </p:nvSpPr>
        <p:spPr>
          <a:xfrm>
            <a:off x="1428750" y="1420200"/>
            <a:ext cx="6286500" cy="2851800"/>
          </a:xfrm>
          <a:prstGeom prst="rect">
            <a:avLst/>
          </a:prstGeom>
          <a:noFill/>
          <a:ln>
            <a:noFill/>
          </a:ln>
          <a:effectLst>
            <a:outerShdw dist="17961" dir="2700000" rotWithShape="0">
              <a:srgbClr val="600000"/>
            </a:outerShdw>
          </a:effectLst>
        </p:spPr>
        <p:txBody>
          <a:bodyPr spcFirstLastPara="1" wrap="square" lIns="45700" tIns="45700" rIns="45700" bIns="45700" anchor="t" anchorCtr="0">
            <a:normAutofit/>
          </a:bodyPr>
          <a:lstStyle/>
          <a:p>
            <a:pPr marL="0" lvl="0" indent="457200" algn="ctr" rtl="0">
              <a:lnSpc>
                <a:spcPct val="90000"/>
              </a:lnSpc>
              <a:spcBef>
                <a:spcPts val="0"/>
              </a:spcBef>
              <a:spcAft>
                <a:spcPts val="0"/>
              </a:spcAft>
              <a:buClr>
                <a:srgbClr val="FFFFFF"/>
              </a:buClr>
              <a:buSzPts val="2400"/>
              <a:buFont typeface="Arial"/>
              <a:buNone/>
            </a:pPr>
            <a:endParaRPr sz="3000" i="1" dirty="0"/>
          </a:p>
          <a:p>
            <a:pPr marL="0" lvl="0" indent="457200" algn="ctr" rtl="0">
              <a:lnSpc>
                <a:spcPct val="90000"/>
              </a:lnSpc>
              <a:spcBef>
                <a:spcPts val="0"/>
              </a:spcBef>
              <a:spcAft>
                <a:spcPts val="0"/>
              </a:spcAft>
              <a:buClr>
                <a:srgbClr val="FFFFFF"/>
              </a:buClr>
              <a:buSzPts val="2400"/>
              <a:buFont typeface="Arial"/>
              <a:buNone/>
            </a:pPr>
            <a:r>
              <a:rPr lang="en-US" sz="3000" i="1" u="sng" dirty="0"/>
              <a:t> </a:t>
            </a:r>
            <a:r>
              <a:rPr lang="en-US" sz="3000" i="1" u="sng" dirty="0" err="1"/>
              <a:t>Antistollingszorg</a:t>
            </a:r>
            <a:endParaRPr sz="3000" i="1" u="sng" dirty="0"/>
          </a:p>
          <a:p>
            <a:pPr marL="0" lvl="0" indent="457200" algn="ctr" rtl="0">
              <a:lnSpc>
                <a:spcPct val="90000"/>
              </a:lnSpc>
              <a:spcBef>
                <a:spcPts val="0"/>
              </a:spcBef>
              <a:spcAft>
                <a:spcPts val="0"/>
              </a:spcAft>
              <a:buClr>
                <a:srgbClr val="FFFFFF"/>
              </a:buClr>
              <a:buSzPts val="2400"/>
              <a:buFont typeface="Arial"/>
              <a:buNone/>
            </a:pPr>
            <a:endParaRPr sz="3000" i="1" dirty="0"/>
          </a:p>
          <a:p>
            <a:pPr marL="0" lvl="0" indent="457200" algn="ctr" rtl="0">
              <a:lnSpc>
                <a:spcPct val="90000"/>
              </a:lnSpc>
              <a:spcBef>
                <a:spcPts val="0"/>
              </a:spcBef>
              <a:spcAft>
                <a:spcPts val="0"/>
              </a:spcAft>
              <a:buClr>
                <a:srgbClr val="FFFFFF"/>
              </a:buClr>
              <a:buSzPts val="2400"/>
              <a:buFont typeface="Arial"/>
              <a:buNone/>
            </a:pPr>
            <a:r>
              <a:rPr lang="en-US" sz="3000" i="1" dirty="0"/>
              <a:t>Op basis van </a:t>
            </a:r>
            <a:endParaRPr sz="3000" i="1" dirty="0"/>
          </a:p>
          <a:p>
            <a:pPr marL="0" lvl="0" indent="457200" algn="ctr" rtl="0">
              <a:lnSpc>
                <a:spcPct val="90000"/>
              </a:lnSpc>
              <a:spcBef>
                <a:spcPts val="0"/>
              </a:spcBef>
              <a:spcAft>
                <a:spcPts val="0"/>
              </a:spcAft>
              <a:buClr>
                <a:srgbClr val="FFFFFF"/>
              </a:buClr>
              <a:buSzPts val="2400"/>
              <a:buFont typeface="Arial"/>
              <a:buNone/>
            </a:pPr>
            <a:r>
              <a:rPr lang="en-US" sz="3000" i="1" dirty="0"/>
              <a:t> LTA </a:t>
            </a:r>
            <a:r>
              <a:rPr lang="en-US" sz="3000" i="1" dirty="0" err="1"/>
              <a:t>Antistollingszorg</a:t>
            </a:r>
            <a:r>
              <a:rPr lang="en-US" sz="3000" i="1" dirty="0"/>
              <a:t> 2020</a:t>
            </a:r>
            <a:endParaRPr sz="3000" i="1" dirty="0"/>
          </a:p>
        </p:txBody>
      </p:sp>
      <p:sp>
        <p:nvSpPr>
          <p:cNvPr id="51" name="Google Shape;51;p1"/>
          <p:cNvSpPr txBox="1"/>
          <p:nvPr/>
        </p:nvSpPr>
        <p:spPr>
          <a:xfrm>
            <a:off x="102403" y="4500260"/>
            <a:ext cx="3759384" cy="2215961"/>
          </a:xfrm>
          <a:prstGeom prst="rect">
            <a:avLst/>
          </a:prstGeom>
          <a:noFill/>
          <a:ln w="9525" cap="flat" cmpd="sng">
            <a:solidFill>
              <a:schemeClr val="bg1">
                <a:lumMod val="65000"/>
              </a:schemeClr>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err="1">
                <a:solidFill>
                  <a:schemeClr val="bg1"/>
                </a:solidFill>
              </a:rPr>
              <a:t>Oorspronkelijke</a:t>
            </a:r>
            <a:r>
              <a:rPr lang="en-US" sz="1200" dirty="0">
                <a:solidFill>
                  <a:schemeClr val="bg1"/>
                </a:solidFill>
              </a:rPr>
              <a:t> auteurs: </a:t>
            </a:r>
            <a:endParaRPr sz="1200" dirty="0">
              <a:solidFill>
                <a:schemeClr val="bg1"/>
              </a:solidFill>
            </a:endParaRPr>
          </a:p>
          <a:p>
            <a:pPr marL="0" lvl="0" indent="0" algn="l" rtl="0">
              <a:spcBef>
                <a:spcPts val="0"/>
              </a:spcBef>
              <a:spcAft>
                <a:spcPts val="0"/>
              </a:spcAft>
              <a:buNone/>
            </a:pPr>
            <a:r>
              <a:rPr lang="en-US" sz="1200" dirty="0">
                <a:solidFill>
                  <a:schemeClr val="bg1"/>
                </a:solidFill>
              </a:rPr>
              <a:t>Suzan Niemeijer-Kanters, internist</a:t>
            </a:r>
            <a:endParaRPr sz="1200" dirty="0">
              <a:solidFill>
                <a:schemeClr val="bg1"/>
              </a:solidFill>
            </a:endParaRPr>
          </a:p>
          <a:p>
            <a:pPr marL="0" lvl="0" indent="0" algn="l" rtl="0">
              <a:spcBef>
                <a:spcPts val="0"/>
              </a:spcBef>
              <a:spcAft>
                <a:spcPts val="0"/>
              </a:spcAft>
              <a:buNone/>
            </a:pPr>
            <a:r>
              <a:rPr lang="en-US" sz="1200" dirty="0">
                <a:solidFill>
                  <a:schemeClr val="bg1"/>
                </a:solidFill>
              </a:rPr>
              <a:t>Jeroen de Vries, internist</a:t>
            </a:r>
            <a:endParaRPr sz="1200" dirty="0">
              <a:solidFill>
                <a:schemeClr val="bg1"/>
              </a:solidFill>
            </a:endParaRPr>
          </a:p>
          <a:p>
            <a:pPr marL="0" lvl="0" indent="0" algn="l" rtl="0">
              <a:spcBef>
                <a:spcPts val="0"/>
              </a:spcBef>
              <a:spcAft>
                <a:spcPts val="0"/>
              </a:spcAft>
              <a:buNone/>
            </a:pPr>
            <a:r>
              <a:rPr lang="en-US" sz="1200" dirty="0" err="1">
                <a:solidFill>
                  <a:schemeClr val="bg1"/>
                </a:solidFill>
              </a:rPr>
              <a:t>Rudger</a:t>
            </a:r>
            <a:r>
              <a:rPr lang="en-US" sz="1200" dirty="0">
                <a:solidFill>
                  <a:schemeClr val="bg1"/>
                </a:solidFill>
              </a:rPr>
              <a:t> Hogeveen, </a:t>
            </a:r>
            <a:r>
              <a:rPr lang="en-US" sz="1200" dirty="0" err="1">
                <a:solidFill>
                  <a:schemeClr val="bg1"/>
                </a:solidFill>
              </a:rPr>
              <a:t>huisarts</a:t>
            </a:r>
            <a:endParaRPr sz="1200" dirty="0">
              <a:solidFill>
                <a:schemeClr val="bg1"/>
              </a:solidFill>
            </a:endParaRPr>
          </a:p>
          <a:p>
            <a:pPr marL="0" lvl="0" indent="0" algn="l" rtl="0">
              <a:spcBef>
                <a:spcPts val="0"/>
              </a:spcBef>
              <a:spcAft>
                <a:spcPts val="0"/>
              </a:spcAft>
              <a:buNone/>
            </a:pPr>
            <a:r>
              <a:rPr lang="en-US" sz="1200" dirty="0">
                <a:solidFill>
                  <a:schemeClr val="bg1"/>
                </a:solidFill>
              </a:rPr>
              <a:t>Monique </a:t>
            </a:r>
            <a:r>
              <a:rPr lang="en-US" sz="1200" dirty="0" err="1">
                <a:solidFill>
                  <a:schemeClr val="bg1"/>
                </a:solidFill>
              </a:rPr>
              <a:t>Lappenschaar</a:t>
            </a:r>
            <a:r>
              <a:rPr lang="en-US" sz="1200" dirty="0">
                <a:solidFill>
                  <a:schemeClr val="bg1"/>
                </a:solidFill>
              </a:rPr>
              <a:t>, </a:t>
            </a:r>
            <a:r>
              <a:rPr lang="en-US" sz="1200">
                <a:solidFill>
                  <a:schemeClr val="bg1"/>
                </a:solidFill>
              </a:rPr>
              <a:t>huisarts</a:t>
            </a:r>
            <a:endParaRPr sz="1200" dirty="0">
              <a:solidFill>
                <a:schemeClr val="bg1"/>
              </a:solidFill>
            </a:endParaRPr>
          </a:p>
          <a:p>
            <a:pPr marL="0" lvl="0" indent="0" algn="l" rtl="0">
              <a:spcBef>
                <a:spcPts val="0"/>
              </a:spcBef>
              <a:spcAft>
                <a:spcPts val="0"/>
              </a:spcAft>
              <a:buNone/>
            </a:pPr>
            <a:r>
              <a:rPr lang="en-US" sz="1200" dirty="0">
                <a:solidFill>
                  <a:schemeClr val="bg1"/>
                </a:solidFill>
              </a:rPr>
              <a:t>Janet </a:t>
            </a:r>
            <a:r>
              <a:rPr lang="en-US" sz="1200" dirty="0" err="1">
                <a:solidFill>
                  <a:schemeClr val="bg1"/>
                </a:solidFill>
              </a:rPr>
              <a:t>Gietema</a:t>
            </a:r>
            <a:r>
              <a:rPr lang="en-US" sz="1200" dirty="0">
                <a:solidFill>
                  <a:schemeClr val="bg1"/>
                </a:solidFill>
              </a:rPr>
              <a:t>, </a:t>
            </a:r>
            <a:r>
              <a:rPr lang="en-US" sz="1200" dirty="0" err="1">
                <a:solidFill>
                  <a:schemeClr val="bg1"/>
                </a:solidFill>
              </a:rPr>
              <a:t>huisarts</a:t>
            </a:r>
            <a:endParaRPr lang="en-US" sz="1200" dirty="0">
              <a:solidFill>
                <a:schemeClr val="bg1"/>
              </a:solidFill>
            </a:endParaRPr>
          </a:p>
          <a:p>
            <a:pPr marL="0" lvl="0" indent="0" algn="l" rtl="0">
              <a:spcBef>
                <a:spcPts val="0"/>
              </a:spcBef>
              <a:spcAft>
                <a:spcPts val="0"/>
              </a:spcAft>
              <a:buNone/>
            </a:pPr>
            <a:endParaRPr lang="en-US" sz="1200" i="1" dirty="0">
              <a:solidFill>
                <a:schemeClr val="bg1"/>
              </a:solidFill>
            </a:endParaRPr>
          </a:p>
          <a:p>
            <a:pPr marL="0" lvl="0" indent="0" algn="l" rtl="0">
              <a:spcBef>
                <a:spcPts val="0"/>
              </a:spcBef>
              <a:spcAft>
                <a:spcPts val="0"/>
              </a:spcAft>
              <a:buNone/>
            </a:pPr>
            <a:r>
              <a:rPr lang="en-US" sz="1200" i="1" dirty="0">
                <a:solidFill>
                  <a:schemeClr val="bg1"/>
                </a:solidFill>
              </a:rPr>
              <a:t>Spinnaker / Catamaran </a:t>
            </a:r>
            <a:r>
              <a:rPr lang="en-US" sz="1200" i="1" dirty="0" err="1">
                <a:solidFill>
                  <a:schemeClr val="bg1"/>
                </a:solidFill>
              </a:rPr>
              <a:t>nascholingen</a:t>
            </a:r>
            <a:r>
              <a:rPr lang="en-US" sz="1200" i="1" dirty="0">
                <a:solidFill>
                  <a:schemeClr val="bg1"/>
                </a:solidFill>
              </a:rPr>
              <a:t>, </a:t>
            </a:r>
            <a:r>
              <a:rPr lang="en-US" sz="1200" i="1" dirty="0" err="1">
                <a:solidFill>
                  <a:schemeClr val="bg1"/>
                </a:solidFill>
              </a:rPr>
              <a:t>Sneek</a:t>
            </a:r>
            <a:endParaRPr lang="en-US" sz="1200" i="1" dirty="0">
              <a:solidFill>
                <a:schemeClr val="bg1"/>
              </a:solidFill>
            </a:endParaRPr>
          </a:p>
          <a:p>
            <a:pPr marL="0" lvl="0" indent="0" algn="l" rtl="0">
              <a:spcBef>
                <a:spcPts val="0"/>
              </a:spcBef>
              <a:spcAft>
                <a:spcPts val="0"/>
              </a:spcAft>
              <a:buNone/>
            </a:pPr>
            <a:endParaRPr lang="en-US" sz="1200" i="1" dirty="0">
              <a:solidFill>
                <a:schemeClr val="bg1"/>
              </a:solidFill>
            </a:endParaRPr>
          </a:p>
          <a:p>
            <a:pPr marL="0" lvl="0" indent="0" algn="l" rtl="0">
              <a:spcBef>
                <a:spcPts val="0"/>
              </a:spcBef>
              <a:spcAft>
                <a:spcPts val="0"/>
              </a:spcAft>
              <a:buNone/>
            </a:pPr>
            <a:r>
              <a:rPr lang="en-US" sz="1200" i="1" dirty="0">
                <a:solidFill>
                  <a:schemeClr val="bg1"/>
                </a:solidFill>
              </a:rPr>
              <a:t>Contact: </a:t>
            </a:r>
            <a:r>
              <a:rPr lang="en-US" sz="1200" i="1" dirty="0">
                <a:solidFill>
                  <a:schemeClr val="bg1"/>
                </a:solidFill>
                <a:hlinkClick r:id="rId3">
                  <a:extLst>
                    <a:ext uri="{A12FA001-AC4F-418D-AE19-62706E023703}">
                      <ahyp:hlinkClr xmlns:ahyp="http://schemas.microsoft.com/office/drawing/2018/hyperlinkcolor" val="tx"/>
                    </a:ext>
                  </a:extLst>
                </a:hlinkClick>
              </a:rPr>
              <a:t>poliinternegeneeskunde@mijnantonius.nl</a:t>
            </a:r>
            <a:endParaRPr lang="en-US" sz="1200" i="1" dirty="0">
              <a:solidFill>
                <a:schemeClr val="bg1"/>
              </a:solidFill>
            </a:endParaRPr>
          </a:p>
          <a:p>
            <a:pPr marL="0" lvl="0" indent="0" algn="l" rtl="0">
              <a:spcBef>
                <a:spcPts val="0"/>
              </a:spcBef>
              <a:spcAft>
                <a:spcPts val="0"/>
              </a:spcAft>
              <a:buNone/>
            </a:pPr>
            <a:r>
              <a:rPr lang="en-US" sz="1200" i="1" dirty="0" err="1">
                <a:solidFill>
                  <a:schemeClr val="bg1"/>
                </a:solidFill>
              </a:rPr>
              <a:t>Laatste</a:t>
            </a:r>
            <a:r>
              <a:rPr lang="en-US" sz="1200" i="1" dirty="0">
                <a:solidFill>
                  <a:schemeClr val="bg1"/>
                </a:solidFill>
              </a:rPr>
              <a:t> </a:t>
            </a:r>
            <a:r>
              <a:rPr lang="en-US" sz="1200" i="1" dirty="0" err="1">
                <a:solidFill>
                  <a:schemeClr val="bg1"/>
                </a:solidFill>
              </a:rPr>
              <a:t>revisie</a:t>
            </a:r>
            <a:r>
              <a:rPr lang="en-US" sz="1200" i="1" dirty="0">
                <a:solidFill>
                  <a:schemeClr val="bg1"/>
                </a:solidFill>
              </a:rPr>
              <a:t>: 15 </a:t>
            </a:r>
            <a:r>
              <a:rPr lang="en-US" sz="1200" i="1" dirty="0" err="1">
                <a:solidFill>
                  <a:schemeClr val="bg1"/>
                </a:solidFill>
              </a:rPr>
              <a:t>juni</a:t>
            </a:r>
            <a:r>
              <a:rPr lang="en-US" sz="1200" i="1" dirty="0">
                <a:solidFill>
                  <a:schemeClr val="bg1"/>
                </a:solidFill>
              </a:rPr>
              <a:t> 2023</a:t>
            </a:r>
            <a:endParaRPr sz="1200" i="1"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g10070359e9b_0_59"/>
          <p:cNvSpPr txBox="1">
            <a:spLocks noGrp="1"/>
          </p:cNvSpPr>
          <p:nvPr>
            <p:ph type="title"/>
          </p:nvPr>
        </p:nvSpPr>
        <p:spPr>
          <a:xfrm>
            <a:off x="1403300" y="6724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Kleine oefening</a:t>
            </a:r>
            <a:endParaRPr sz="3740"/>
          </a:p>
        </p:txBody>
      </p:sp>
      <p:sp>
        <p:nvSpPr>
          <p:cNvPr id="112" name="Google Shape;112;g10070359e9b_0_59"/>
          <p:cNvSpPr txBox="1">
            <a:spLocks noGrp="1"/>
          </p:cNvSpPr>
          <p:nvPr>
            <p:ph type="body" idx="1"/>
          </p:nvPr>
        </p:nvSpPr>
        <p:spPr>
          <a:xfrm>
            <a:off x="1619250" y="1408925"/>
            <a:ext cx="6769200" cy="52719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None/>
            </a:pPr>
            <a:r>
              <a:rPr lang="en-US"/>
              <a:t>Zoek het antwoord op deze vraag: </a:t>
            </a:r>
            <a:br>
              <a:rPr lang="en-US"/>
            </a:br>
            <a:endParaRPr/>
          </a:p>
          <a:p>
            <a:pPr marL="0" lvl="0" indent="0" algn="l" rtl="0">
              <a:lnSpc>
                <a:spcPct val="100000"/>
              </a:lnSpc>
              <a:spcBef>
                <a:spcPts val="0"/>
              </a:spcBef>
              <a:spcAft>
                <a:spcPts val="0"/>
              </a:spcAft>
              <a:buNone/>
            </a:pPr>
            <a:r>
              <a:rPr lang="en-US" sz="2400"/>
              <a:t>Iemand met </a:t>
            </a:r>
            <a:r>
              <a:rPr lang="en-US" sz="2400">
                <a:solidFill>
                  <a:schemeClr val="lt1"/>
                </a:solidFill>
              </a:rPr>
              <a:t>acetylsalicylzuur ( 80mg) heeft een neusbloeding van een klein half uur. Wat doe ik met de acetylsalicylzuur?</a:t>
            </a:r>
            <a:endParaRPr sz="2400">
              <a:solidFill>
                <a:schemeClr val="lt1"/>
              </a:solidFill>
            </a:endParaRPr>
          </a:p>
          <a:p>
            <a:pPr marL="0" lvl="0" indent="0" algn="l" rtl="0">
              <a:lnSpc>
                <a:spcPct val="100000"/>
              </a:lnSpc>
              <a:spcBef>
                <a:spcPts val="0"/>
              </a:spcBef>
              <a:spcAft>
                <a:spcPts val="0"/>
              </a:spcAft>
              <a:buNone/>
            </a:pPr>
            <a:endParaRPr sz="2400"/>
          </a:p>
        </p:txBody>
      </p:sp>
      <p:pic>
        <p:nvPicPr>
          <p:cNvPr id="113" name="Google Shape;113;g10070359e9b_0_59"/>
          <p:cNvPicPr preferRelativeResize="0"/>
          <p:nvPr/>
        </p:nvPicPr>
        <p:blipFill>
          <a:blip r:embed="rId3">
            <a:alphaModFix/>
          </a:blip>
          <a:stretch>
            <a:fillRect/>
          </a:stretch>
        </p:blipFill>
        <p:spPr>
          <a:xfrm>
            <a:off x="6561238" y="4333413"/>
            <a:ext cx="2143125" cy="2143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g10070359e9b_0_70"/>
          <p:cNvSpPr txBox="1">
            <a:spLocks noGrp="1"/>
          </p:cNvSpPr>
          <p:nvPr>
            <p:ph type="title"/>
          </p:nvPr>
        </p:nvSpPr>
        <p:spPr>
          <a:xfrm>
            <a:off x="1403300" y="6724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Kleine oefening</a:t>
            </a:r>
            <a:endParaRPr sz="3740"/>
          </a:p>
        </p:txBody>
      </p:sp>
      <p:sp>
        <p:nvSpPr>
          <p:cNvPr id="119" name="Google Shape;119;g10070359e9b_0_70"/>
          <p:cNvSpPr txBox="1">
            <a:spLocks noGrp="1"/>
          </p:cNvSpPr>
          <p:nvPr>
            <p:ph type="body" idx="1"/>
          </p:nvPr>
        </p:nvSpPr>
        <p:spPr>
          <a:xfrm>
            <a:off x="1619250" y="1408925"/>
            <a:ext cx="6769200" cy="52719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None/>
            </a:pPr>
            <a:r>
              <a:rPr lang="en-US"/>
              <a:t>Zoek het antwoord op deze vraag: </a:t>
            </a:r>
            <a:br>
              <a:rPr lang="en-US"/>
            </a:br>
            <a:endParaRPr/>
          </a:p>
          <a:p>
            <a:pPr marL="0" lvl="0" indent="0" algn="l" rtl="0">
              <a:lnSpc>
                <a:spcPct val="100000"/>
              </a:lnSpc>
              <a:spcBef>
                <a:spcPts val="0"/>
              </a:spcBef>
              <a:spcAft>
                <a:spcPts val="0"/>
              </a:spcAft>
              <a:buNone/>
            </a:pPr>
            <a:r>
              <a:rPr lang="en-US" sz="2400"/>
              <a:t>Iemand met </a:t>
            </a:r>
            <a:r>
              <a:rPr lang="en-US" sz="2400">
                <a:solidFill>
                  <a:schemeClr val="lt1"/>
                </a:solidFill>
              </a:rPr>
              <a:t>acetylsalicylzuur ( 80mg) heeft een neusbloeding van een klein half uur. Wat doe ik met de acetylsalicylzuur?</a:t>
            </a:r>
            <a:br>
              <a:rPr lang="en-US" sz="2400">
                <a:solidFill>
                  <a:schemeClr val="lt1"/>
                </a:solidFill>
              </a:rPr>
            </a:br>
            <a:endParaRPr sz="2400">
              <a:solidFill>
                <a:schemeClr val="lt1"/>
              </a:solidFill>
            </a:endParaRPr>
          </a:p>
          <a:p>
            <a:pPr marL="790575" lvl="1" indent="-371475" algn="l" rtl="0">
              <a:lnSpc>
                <a:spcPct val="100000"/>
              </a:lnSpc>
              <a:spcBef>
                <a:spcPts val="0"/>
              </a:spcBef>
              <a:spcAft>
                <a:spcPts val="0"/>
              </a:spcAft>
              <a:buClr>
                <a:schemeClr val="lt1"/>
              </a:buClr>
              <a:buSzPts val="2400"/>
              <a:buAutoNum type="alphaUcPeriod"/>
            </a:pPr>
            <a:r>
              <a:rPr lang="en-US" sz="2400">
                <a:solidFill>
                  <a:schemeClr val="lt1"/>
                </a:solidFill>
              </a:rPr>
              <a:t>kan de acetylsalicylzuur </a:t>
            </a:r>
            <a:br>
              <a:rPr lang="en-US" sz="2400">
                <a:solidFill>
                  <a:schemeClr val="lt1"/>
                </a:solidFill>
              </a:rPr>
            </a:br>
            <a:r>
              <a:rPr lang="en-US" sz="2400">
                <a:solidFill>
                  <a:schemeClr val="lt1"/>
                </a:solidFill>
              </a:rPr>
              <a:t>doorgebruiken</a:t>
            </a:r>
            <a:endParaRPr sz="2400">
              <a:solidFill>
                <a:schemeClr val="lt1"/>
              </a:solidFill>
            </a:endParaRPr>
          </a:p>
          <a:p>
            <a:pPr marL="790575" lvl="1" indent="-371475" algn="l" rtl="0">
              <a:lnSpc>
                <a:spcPct val="100000"/>
              </a:lnSpc>
              <a:spcBef>
                <a:spcPts val="0"/>
              </a:spcBef>
              <a:spcAft>
                <a:spcPts val="0"/>
              </a:spcAft>
              <a:buClr>
                <a:schemeClr val="lt1"/>
              </a:buClr>
              <a:buSzPts val="2400"/>
              <a:buAutoNum type="alphaUcPeriod"/>
            </a:pPr>
            <a:r>
              <a:rPr lang="en-US" sz="2400">
                <a:solidFill>
                  <a:schemeClr val="lt1"/>
                </a:solidFill>
              </a:rPr>
              <a:t>moet de acetylsalicylzuur </a:t>
            </a:r>
            <a:br>
              <a:rPr lang="en-US" sz="2400">
                <a:solidFill>
                  <a:schemeClr val="lt1"/>
                </a:solidFill>
              </a:rPr>
            </a:br>
            <a:r>
              <a:rPr lang="en-US" sz="2400">
                <a:solidFill>
                  <a:schemeClr val="lt1"/>
                </a:solidFill>
              </a:rPr>
              <a:t>5 dagen stoppen</a:t>
            </a:r>
            <a:endParaRPr sz="2400">
              <a:solidFill>
                <a:schemeClr val="lt1"/>
              </a:solidFill>
            </a:endParaRPr>
          </a:p>
          <a:p>
            <a:pPr marL="790575" lvl="1" indent="-371475" algn="l" rtl="0">
              <a:lnSpc>
                <a:spcPct val="100000"/>
              </a:lnSpc>
              <a:spcBef>
                <a:spcPts val="0"/>
              </a:spcBef>
              <a:spcAft>
                <a:spcPts val="0"/>
              </a:spcAft>
              <a:buClr>
                <a:schemeClr val="lt1"/>
              </a:buClr>
              <a:buSzPts val="2400"/>
              <a:buAutoNum type="alphaUcPeriod"/>
            </a:pPr>
            <a:r>
              <a:rPr lang="en-US" sz="2400">
                <a:solidFill>
                  <a:schemeClr val="lt1"/>
                </a:solidFill>
              </a:rPr>
              <a:t>moet verwezen worden </a:t>
            </a:r>
            <a:br>
              <a:rPr lang="en-US" sz="2400">
                <a:solidFill>
                  <a:schemeClr val="lt1"/>
                </a:solidFill>
              </a:rPr>
            </a:br>
            <a:r>
              <a:rPr lang="en-US" sz="2400">
                <a:solidFill>
                  <a:schemeClr val="lt1"/>
                </a:solidFill>
              </a:rPr>
              <a:t>naar de tweede lijn</a:t>
            </a:r>
            <a:endParaRPr sz="2400">
              <a:solidFill>
                <a:schemeClr val="lt1"/>
              </a:solidFill>
            </a:endParaRPr>
          </a:p>
        </p:txBody>
      </p:sp>
      <p:pic>
        <p:nvPicPr>
          <p:cNvPr id="120" name="Google Shape;120;g10070359e9b_0_70"/>
          <p:cNvPicPr preferRelativeResize="0"/>
          <p:nvPr/>
        </p:nvPicPr>
        <p:blipFill>
          <a:blip r:embed="rId3">
            <a:alphaModFix/>
          </a:blip>
          <a:stretch>
            <a:fillRect/>
          </a:stretch>
        </p:blipFill>
        <p:spPr>
          <a:xfrm>
            <a:off x="6107574" y="3821574"/>
            <a:ext cx="3036424" cy="303642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g10070359e9b_0_65"/>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Introductie LTA</a:t>
            </a:r>
            <a:endParaRPr/>
          </a:p>
        </p:txBody>
      </p:sp>
      <p:sp>
        <p:nvSpPr>
          <p:cNvPr id="126" name="Google Shape;126;g10070359e9b_0_65"/>
          <p:cNvSpPr txBox="1">
            <a:spLocks noGrp="1"/>
          </p:cNvSpPr>
          <p:nvPr>
            <p:ph type="body" idx="1"/>
          </p:nvPr>
        </p:nvSpPr>
        <p:spPr>
          <a:xfrm>
            <a:off x="1619250" y="836600"/>
            <a:ext cx="6769200" cy="5854800"/>
          </a:xfrm>
          <a:prstGeom prst="rect">
            <a:avLst/>
          </a:prstGeom>
        </p:spPr>
        <p:txBody>
          <a:bodyPr spcFirstLastPara="1" wrap="square" lIns="45700" tIns="45700" rIns="45700" bIns="45700" anchor="t" anchorCtr="0">
            <a:normAutofit/>
          </a:bodyPr>
          <a:lstStyle/>
          <a:p>
            <a:pPr marL="457200" lvl="0" indent="-342900" algn="l" rtl="0">
              <a:spcBef>
                <a:spcPts val="600"/>
              </a:spcBef>
              <a:spcAft>
                <a:spcPts val="0"/>
              </a:spcAft>
              <a:buSzPts val="1800"/>
              <a:buChar char="•"/>
            </a:pPr>
            <a:r>
              <a:rPr lang="en-US"/>
              <a:t>Bloedverdunning betreft meerdere beroepsgroepen</a:t>
            </a:r>
            <a:endParaRPr/>
          </a:p>
          <a:p>
            <a:pPr marL="914400" lvl="1" indent="-317500" algn="l" rtl="0">
              <a:spcBef>
                <a:spcPts val="0"/>
              </a:spcBef>
              <a:spcAft>
                <a:spcPts val="0"/>
              </a:spcAft>
              <a:buSzPts val="1400"/>
              <a:buChar char="–"/>
            </a:pPr>
            <a:r>
              <a:rPr lang="en-US" sz="2400"/>
              <a:t>start meestal in de 2</a:t>
            </a:r>
            <a:r>
              <a:rPr lang="en-US" sz="2400" baseline="30000"/>
              <a:t>e</a:t>
            </a:r>
            <a:r>
              <a:rPr lang="en-US" sz="2400"/>
              <a:t> lijn</a:t>
            </a:r>
            <a:endParaRPr sz="2400"/>
          </a:p>
          <a:p>
            <a:pPr marL="914400" lvl="1" indent="-317500" algn="l" rtl="0">
              <a:spcBef>
                <a:spcPts val="0"/>
              </a:spcBef>
              <a:spcAft>
                <a:spcPts val="0"/>
              </a:spcAft>
              <a:buSzPts val="1400"/>
              <a:buChar char="–"/>
            </a:pPr>
            <a:r>
              <a:rPr lang="en-US" sz="2400"/>
              <a:t>chronische begeleiding in de 1</a:t>
            </a:r>
            <a:r>
              <a:rPr lang="en-US" sz="2400" baseline="30000"/>
              <a:t>e </a:t>
            </a:r>
            <a:r>
              <a:rPr lang="en-US" sz="2400"/>
              <a:t>lijn</a:t>
            </a:r>
            <a:br>
              <a:rPr lang="en-US" sz="2400"/>
            </a:br>
            <a:endParaRPr sz="2400"/>
          </a:p>
          <a:p>
            <a:pPr marL="457200" lvl="0" indent="-342900" algn="l" rtl="0">
              <a:spcBef>
                <a:spcPts val="0"/>
              </a:spcBef>
              <a:spcAft>
                <a:spcPts val="0"/>
              </a:spcAft>
              <a:buSzPts val="1800"/>
              <a:buChar char="•"/>
            </a:pPr>
            <a:r>
              <a:rPr lang="en-US"/>
              <a:t>Balans tussen gewenste werking en risico’s luistert nauw </a:t>
            </a:r>
            <a:endParaRPr/>
          </a:p>
          <a:p>
            <a:pPr marL="914400" lvl="1" indent="-317500" algn="l" rtl="0">
              <a:spcBef>
                <a:spcPts val="0"/>
              </a:spcBef>
              <a:spcAft>
                <a:spcPts val="0"/>
              </a:spcAft>
              <a:buSzPts val="1400"/>
              <a:buChar char="–"/>
            </a:pPr>
            <a:r>
              <a:rPr lang="en-US" sz="2400"/>
              <a:t>en varieert over de tijd</a:t>
            </a:r>
            <a:endParaRPr sz="2400"/>
          </a:p>
          <a:p>
            <a:pPr marL="914400" lvl="1" indent="-317500" algn="l" rtl="0">
              <a:spcBef>
                <a:spcPts val="0"/>
              </a:spcBef>
              <a:spcAft>
                <a:spcPts val="0"/>
              </a:spcAft>
              <a:buSzPts val="1400"/>
              <a:buChar char="–"/>
            </a:pPr>
            <a:r>
              <a:rPr lang="en-US" sz="2400"/>
              <a:t>reëel risico: bloedingen op SEH</a:t>
            </a:r>
            <a:br>
              <a:rPr lang="en-US" sz="2400"/>
            </a:br>
            <a:endParaRPr sz="2400"/>
          </a:p>
          <a:p>
            <a:pPr marL="457200" lvl="0" indent="-342900" algn="l" rtl="0">
              <a:spcBef>
                <a:spcPts val="0"/>
              </a:spcBef>
              <a:spcAft>
                <a:spcPts val="0"/>
              </a:spcAft>
              <a:buSzPts val="1800"/>
              <a:buChar char="•"/>
            </a:pPr>
            <a:r>
              <a:rPr lang="en-US"/>
              <a:t>Veranderend landschap</a:t>
            </a:r>
            <a:endParaRPr/>
          </a:p>
          <a:p>
            <a:pPr marL="914400" lvl="1" indent="-317500" algn="l" rtl="0">
              <a:spcBef>
                <a:spcPts val="0"/>
              </a:spcBef>
              <a:spcAft>
                <a:spcPts val="0"/>
              </a:spcAft>
              <a:buSzPts val="1400"/>
              <a:buChar char="–"/>
            </a:pPr>
            <a:r>
              <a:rPr lang="en-US" sz="2400"/>
              <a:t>DOAC vs. VKA, meerdere TAR’s</a:t>
            </a:r>
            <a:endParaRPr sz="2400"/>
          </a:p>
        </p:txBody>
      </p:sp>
      <p:pic>
        <p:nvPicPr>
          <p:cNvPr id="127" name="Google Shape;127;g10070359e9b_0_65" descr="Picture 9"/>
          <p:cNvPicPr preferRelativeResize="0"/>
          <p:nvPr/>
        </p:nvPicPr>
        <p:blipFill rotWithShape="1">
          <a:blip r:embed="rId3">
            <a:alphaModFix/>
          </a:blip>
          <a:srcRect/>
          <a:stretch/>
        </p:blipFill>
        <p:spPr>
          <a:xfrm>
            <a:off x="6660232" y="4995657"/>
            <a:ext cx="2483770" cy="186282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0070359e9b_0_84"/>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Introductie LTA</a:t>
            </a:r>
            <a:endParaRPr/>
          </a:p>
        </p:txBody>
      </p:sp>
      <p:pic>
        <p:nvPicPr>
          <p:cNvPr id="133" name="Google Shape;133;g10070359e9b_0_84"/>
          <p:cNvPicPr preferRelativeResize="0"/>
          <p:nvPr/>
        </p:nvPicPr>
        <p:blipFill rotWithShape="1">
          <a:blip r:embed="rId3">
            <a:alphaModFix/>
          </a:blip>
          <a:srcRect l="23742" t="33212" r="24133" b="41654"/>
          <a:stretch/>
        </p:blipFill>
        <p:spPr>
          <a:xfrm>
            <a:off x="357250" y="2108900"/>
            <a:ext cx="8404200" cy="2279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1"/>
          <p:cNvSpPr txBox="1">
            <a:spLocks noGrp="1"/>
          </p:cNvSpPr>
          <p:nvPr>
            <p:ph type="title"/>
          </p:nvPr>
        </p:nvSpPr>
        <p:spPr>
          <a:xfrm>
            <a:off x="1321475" y="4755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Inhoud </a:t>
            </a:r>
            <a:r>
              <a:rPr lang="en-US" sz="3221" b="1" i="0" u="none" strike="noStrike" cap="none">
                <a:solidFill>
                  <a:srgbClr val="FFFFFF"/>
                </a:solidFill>
                <a:latin typeface="Arial"/>
                <a:ea typeface="Arial"/>
                <a:cs typeface="Arial"/>
                <a:sym typeface="Arial"/>
              </a:rPr>
              <a:t>LTA</a:t>
            </a:r>
            <a:endParaRPr sz="3221" b="1" i="0" u="none" strike="noStrike" cap="none">
              <a:solidFill>
                <a:srgbClr val="FFFFFF"/>
              </a:solidFill>
              <a:latin typeface="Arial"/>
              <a:ea typeface="Arial"/>
              <a:cs typeface="Arial"/>
              <a:sym typeface="Arial"/>
            </a:endParaRPr>
          </a:p>
        </p:txBody>
      </p:sp>
      <p:sp>
        <p:nvSpPr>
          <p:cNvPr id="139" name="Google Shape;139;p11"/>
          <p:cNvSpPr txBox="1">
            <a:spLocks noGrp="1"/>
          </p:cNvSpPr>
          <p:nvPr>
            <p:ph type="body" idx="1"/>
          </p:nvPr>
        </p:nvSpPr>
        <p:spPr>
          <a:xfrm>
            <a:off x="1619672" y="1260682"/>
            <a:ext cx="6337300" cy="4464051"/>
          </a:xfrm>
          <a:prstGeom prst="rect">
            <a:avLst/>
          </a:prstGeom>
          <a:noFill/>
          <a:ln>
            <a:noFill/>
          </a:ln>
        </p:spPr>
        <p:txBody>
          <a:bodyPr spcFirstLastPara="1" wrap="square" lIns="45700" tIns="45700" rIns="45700" bIns="45700" anchor="t" anchorCtr="0">
            <a:normAutofit lnSpcReduction="10000"/>
          </a:bodyPr>
          <a:lstStyle/>
          <a:p>
            <a:pPr marL="342900" lvl="0" indent="-342900" algn="l" rtl="0">
              <a:lnSpc>
                <a:spcPct val="100000"/>
              </a:lnSpc>
              <a:spcBef>
                <a:spcPts val="0"/>
              </a:spcBef>
              <a:spcAft>
                <a:spcPts val="0"/>
              </a:spcAft>
              <a:buClr>
                <a:srgbClr val="FFFFFF"/>
              </a:buClr>
              <a:buSzPts val="2800"/>
              <a:buFont typeface="Arial"/>
              <a:buChar char="•"/>
            </a:pPr>
            <a:r>
              <a:rPr lang="en-US"/>
              <a:t>Voorschrijven en follow-up controles van DOAC, VKA, TAR en LMWH</a:t>
            </a:r>
            <a:br>
              <a:rPr lang="en-US"/>
            </a:br>
            <a:endParaRPr/>
          </a:p>
          <a:p>
            <a:pPr marL="342900" lvl="0" indent="-342900" algn="l" rtl="0">
              <a:lnSpc>
                <a:spcPct val="100000"/>
              </a:lnSpc>
              <a:spcBef>
                <a:spcPts val="600"/>
              </a:spcBef>
              <a:spcAft>
                <a:spcPts val="0"/>
              </a:spcAft>
              <a:buClr>
                <a:srgbClr val="FFFFFF"/>
              </a:buClr>
              <a:buSzPts val="2800"/>
              <a:buFont typeface="Arial"/>
              <a:buChar char="•"/>
            </a:pPr>
            <a:r>
              <a:rPr lang="en-US"/>
              <a:t>Communicatie met patiënten</a:t>
            </a:r>
            <a:br>
              <a:rPr lang="en-US"/>
            </a:br>
            <a:endParaRPr/>
          </a:p>
          <a:p>
            <a:pPr marL="342900" lvl="0" indent="-342900" algn="l" rtl="0">
              <a:lnSpc>
                <a:spcPct val="100000"/>
              </a:lnSpc>
              <a:spcBef>
                <a:spcPts val="600"/>
              </a:spcBef>
              <a:spcAft>
                <a:spcPts val="0"/>
              </a:spcAft>
              <a:buClr>
                <a:srgbClr val="FFFFFF"/>
              </a:buClr>
              <a:buSzPts val="2800"/>
              <a:buFont typeface="Arial"/>
              <a:buChar char="•"/>
            </a:pPr>
            <a:r>
              <a:rPr lang="en-US"/>
              <a:t>Periprocedureel beleid bij DOAC, VKA en TAR</a:t>
            </a:r>
            <a:br>
              <a:rPr lang="en-US"/>
            </a:br>
            <a:endParaRPr/>
          </a:p>
          <a:p>
            <a:pPr marL="342900" lvl="0" indent="-342900" algn="l" rtl="0">
              <a:lnSpc>
                <a:spcPct val="100000"/>
              </a:lnSpc>
              <a:spcBef>
                <a:spcPts val="600"/>
              </a:spcBef>
              <a:spcAft>
                <a:spcPts val="0"/>
              </a:spcAft>
              <a:buClr>
                <a:srgbClr val="FFFFFF"/>
              </a:buClr>
              <a:buSzPts val="2800"/>
              <a:buFont typeface="Arial"/>
              <a:buChar char="•"/>
            </a:pPr>
            <a:r>
              <a:rPr lang="en-US"/>
              <a:t>Bloedingen bij DOAC, VKA, TAR en LMWH</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gcb78f38ecf_0_2"/>
          <p:cNvPicPr preferRelativeResize="0"/>
          <p:nvPr/>
        </p:nvPicPr>
        <p:blipFill rotWithShape="1">
          <a:blip r:embed="rId3">
            <a:alphaModFix/>
          </a:blip>
          <a:srcRect l="23523" t="39352" r="23922" b="12685"/>
          <a:stretch/>
        </p:blipFill>
        <p:spPr>
          <a:xfrm>
            <a:off x="123200" y="1243350"/>
            <a:ext cx="8816875" cy="4526099"/>
          </a:xfrm>
          <a:prstGeom prst="rect">
            <a:avLst/>
          </a:prstGeom>
          <a:noFill/>
          <a:ln>
            <a:noFill/>
          </a:ln>
        </p:spPr>
      </p:pic>
      <p:sp>
        <p:nvSpPr>
          <p:cNvPr id="145" name="Google Shape;145;gcb78f38ecf_0_2"/>
          <p:cNvSpPr txBox="1"/>
          <p:nvPr/>
        </p:nvSpPr>
        <p:spPr>
          <a:xfrm>
            <a:off x="3305650" y="582200"/>
            <a:ext cx="5683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0070359e9b_0_100"/>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TAR </a:t>
            </a:r>
            <a:r>
              <a:rPr lang="en-US" i="1"/>
              <a:t>vs.</a:t>
            </a:r>
            <a:r>
              <a:rPr lang="en-US"/>
              <a:t> VKA / DOAC</a:t>
            </a:r>
            <a:endParaRPr/>
          </a:p>
        </p:txBody>
      </p:sp>
      <p:sp>
        <p:nvSpPr>
          <p:cNvPr id="151" name="Google Shape;151;g10070359e9b_0_100"/>
          <p:cNvSpPr txBox="1">
            <a:spLocks noGrp="1"/>
          </p:cNvSpPr>
          <p:nvPr>
            <p:ph type="body" idx="1"/>
          </p:nvPr>
        </p:nvSpPr>
        <p:spPr>
          <a:xfrm>
            <a:off x="1619250" y="836600"/>
            <a:ext cx="6769200" cy="4562100"/>
          </a:xfrm>
          <a:prstGeom prst="rect">
            <a:avLst/>
          </a:prstGeom>
        </p:spPr>
        <p:txBody>
          <a:bodyPr spcFirstLastPara="1" wrap="square" lIns="45700" tIns="45700" rIns="45700" bIns="45700" anchor="t" anchorCtr="0">
            <a:normAutofit/>
          </a:bodyPr>
          <a:lstStyle/>
          <a:p>
            <a:pPr marL="0" lvl="0" indent="0" algn="l" rtl="0">
              <a:spcBef>
                <a:spcPts val="600"/>
              </a:spcBef>
              <a:spcAft>
                <a:spcPts val="0"/>
              </a:spcAft>
              <a:buNone/>
            </a:pPr>
            <a:r>
              <a:rPr lang="en-US">
                <a:solidFill>
                  <a:schemeClr val="lt1"/>
                </a:solidFill>
              </a:rPr>
              <a:t>Primaire vs. secundaire hemostase</a:t>
            </a:r>
            <a:endParaRPr>
              <a:solidFill>
                <a:schemeClr val="lt1"/>
              </a:solidFill>
            </a:endParaRPr>
          </a:p>
          <a:p>
            <a:pPr marL="457200" lvl="0" indent="-317500" algn="l" rtl="0">
              <a:spcBef>
                <a:spcPts val="600"/>
              </a:spcBef>
              <a:spcAft>
                <a:spcPts val="0"/>
              </a:spcAft>
              <a:buClr>
                <a:schemeClr val="lt1"/>
              </a:buClr>
              <a:buSzPts val="1400"/>
              <a:buChar char="-"/>
            </a:pPr>
            <a:r>
              <a:rPr lang="en-US" sz="2400">
                <a:solidFill>
                  <a:schemeClr val="lt1"/>
                </a:solidFill>
              </a:rPr>
              <a:t>1°: adhesie + activatie trombocyten</a:t>
            </a:r>
            <a:endParaRPr sz="2400">
              <a:solidFill>
                <a:schemeClr val="lt1"/>
              </a:solidFill>
            </a:endParaRPr>
          </a:p>
          <a:p>
            <a:pPr marL="914400" lvl="1" indent="-317500" algn="l" rtl="0">
              <a:spcBef>
                <a:spcPts val="0"/>
              </a:spcBef>
              <a:spcAft>
                <a:spcPts val="0"/>
              </a:spcAft>
              <a:buClr>
                <a:schemeClr val="lt1"/>
              </a:buClr>
              <a:buSzPts val="1400"/>
              <a:buChar char="-"/>
            </a:pPr>
            <a:r>
              <a:rPr lang="en-US" sz="2400" i="1">
                <a:solidFill>
                  <a:schemeClr val="lt1"/>
                </a:solidFill>
              </a:rPr>
              <a:t>beschadigd endotheel, stent</a:t>
            </a:r>
            <a:endParaRPr sz="2400" i="1">
              <a:solidFill>
                <a:schemeClr val="lt1"/>
              </a:solidFill>
            </a:endParaRPr>
          </a:p>
          <a:p>
            <a:pPr marL="914400" lvl="1" indent="-317500" algn="l" rtl="0">
              <a:spcBef>
                <a:spcPts val="0"/>
              </a:spcBef>
              <a:spcAft>
                <a:spcPts val="0"/>
              </a:spcAft>
              <a:buClr>
                <a:schemeClr val="lt1"/>
              </a:buClr>
              <a:buSzPts val="1400"/>
              <a:buChar char="-"/>
            </a:pPr>
            <a:r>
              <a:rPr lang="en-US" sz="2400" i="1">
                <a:solidFill>
                  <a:schemeClr val="lt1"/>
                </a:solidFill>
              </a:rPr>
              <a:t>arteriele embolie (MI, CVA, PAV)</a:t>
            </a:r>
            <a:br>
              <a:rPr lang="en-US" sz="2400" i="1">
                <a:solidFill>
                  <a:schemeClr val="lt1"/>
                </a:solidFill>
              </a:rPr>
            </a:br>
            <a:endParaRPr sz="2400" i="1">
              <a:solidFill>
                <a:schemeClr val="lt1"/>
              </a:solidFill>
            </a:endParaRPr>
          </a:p>
          <a:p>
            <a:pPr marL="457200" lvl="0" indent="-317500" algn="l" rtl="0">
              <a:spcBef>
                <a:spcPts val="0"/>
              </a:spcBef>
              <a:spcAft>
                <a:spcPts val="0"/>
              </a:spcAft>
              <a:buClr>
                <a:schemeClr val="lt1"/>
              </a:buClr>
              <a:buSzPts val="1400"/>
              <a:buChar char="-"/>
            </a:pPr>
            <a:r>
              <a:rPr lang="en-US" sz="2400">
                <a:solidFill>
                  <a:schemeClr val="lt1"/>
                </a:solidFill>
              </a:rPr>
              <a:t>2°: recrutering stollingscascade → fibrineplug</a:t>
            </a:r>
            <a:endParaRPr sz="2400">
              <a:solidFill>
                <a:schemeClr val="lt1"/>
              </a:solidFill>
            </a:endParaRPr>
          </a:p>
          <a:p>
            <a:pPr marL="914400" lvl="1" indent="-317500" algn="l" rtl="0">
              <a:spcBef>
                <a:spcPts val="0"/>
              </a:spcBef>
              <a:spcAft>
                <a:spcPts val="0"/>
              </a:spcAft>
              <a:buClr>
                <a:schemeClr val="lt1"/>
              </a:buClr>
              <a:buSzPts val="1400"/>
              <a:buChar char="-"/>
            </a:pPr>
            <a:r>
              <a:rPr lang="en-US" sz="2400" i="1">
                <a:solidFill>
                  <a:schemeClr val="lt1"/>
                </a:solidFill>
              </a:rPr>
              <a:t>stabiele hemostase; fibrinolyse / herstel</a:t>
            </a:r>
            <a:endParaRPr sz="2400" i="1">
              <a:solidFill>
                <a:schemeClr val="lt1"/>
              </a:solidFill>
            </a:endParaRPr>
          </a:p>
          <a:p>
            <a:pPr marL="914400" lvl="1" indent="-317500" algn="l" rtl="0">
              <a:spcBef>
                <a:spcPts val="0"/>
              </a:spcBef>
              <a:spcAft>
                <a:spcPts val="0"/>
              </a:spcAft>
              <a:buClr>
                <a:schemeClr val="lt1"/>
              </a:buClr>
              <a:buSzPts val="1400"/>
              <a:buChar char="-"/>
            </a:pPr>
            <a:r>
              <a:rPr lang="en-US" sz="2400" i="1">
                <a:solidFill>
                  <a:schemeClr val="lt1"/>
                </a:solidFill>
              </a:rPr>
              <a:t>preventie en therapie van veneuze trombo-embolie</a:t>
            </a:r>
            <a:endParaRPr sz="2400" i="1">
              <a:solidFill>
                <a:schemeClr val="lt1"/>
              </a:solidFill>
            </a:endParaRPr>
          </a:p>
          <a:p>
            <a:pPr marL="914400" lvl="1" indent="-317500" algn="l" rtl="0">
              <a:spcBef>
                <a:spcPts val="0"/>
              </a:spcBef>
              <a:spcAft>
                <a:spcPts val="0"/>
              </a:spcAft>
              <a:buClr>
                <a:schemeClr val="lt1"/>
              </a:buClr>
              <a:buSzPts val="1400"/>
              <a:buChar char="-"/>
            </a:pPr>
            <a:r>
              <a:rPr lang="en-US" sz="2400" i="1">
                <a:solidFill>
                  <a:schemeClr val="lt1"/>
                </a:solidFill>
              </a:rPr>
              <a:t>preventie systemische embolie bij kunstkleppen (VKA) en atriumfibrilleren</a:t>
            </a:r>
            <a:endParaRPr sz="2400" i="1">
              <a:solidFill>
                <a:schemeClr val="lt1"/>
              </a:solidFill>
            </a:endParaRPr>
          </a:p>
        </p:txBody>
      </p:sp>
      <p:pic>
        <p:nvPicPr>
          <p:cNvPr id="152" name="Google Shape;152;g10070359e9b_0_100"/>
          <p:cNvPicPr preferRelativeResize="0"/>
          <p:nvPr/>
        </p:nvPicPr>
        <p:blipFill>
          <a:blip r:embed="rId3">
            <a:alphaModFix/>
          </a:blip>
          <a:stretch>
            <a:fillRect/>
          </a:stretch>
        </p:blipFill>
        <p:spPr>
          <a:xfrm>
            <a:off x="9880505" y="188900"/>
            <a:ext cx="2737650" cy="38327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17"/>
          <p:cNvSpPr txBox="1">
            <a:spLocks noGrp="1"/>
          </p:cNvSpPr>
          <p:nvPr>
            <p:ph type="title"/>
          </p:nvPr>
        </p:nvSpPr>
        <p:spPr>
          <a:xfrm>
            <a:off x="1046925" y="380987"/>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b="1" i="0" u="none" strike="noStrike" cap="none">
                <a:solidFill>
                  <a:srgbClr val="FFFFFF"/>
                </a:solidFill>
                <a:latin typeface="Arial"/>
                <a:ea typeface="Arial"/>
                <a:cs typeface="Arial"/>
                <a:sym typeface="Arial"/>
              </a:rPr>
              <a:t>Trombocytenaggregatieremmers</a:t>
            </a:r>
            <a:endParaRPr sz="3221" b="1" i="0" u="none" strike="noStrike" cap="none">
              <a:solidFill>
                <a:srgbClr val="FFFFFF"/>
              </a:solidFill>
              <a:latin typeface="Arial"/>
              <a:ea typeface="Arial"/>
              <a:cs typeface="Arial"/>
              <a:sym typeface="Arial"/>
            </a:endParaRPr>
          </a:p>
        </p:txBody>
      </p:sp>
      <p:sp>
        <p:nvSpPr>
          <p:cNvPr id="216" name="Google Shape;216;p17"/>
          <p:cNvSpPr txBox="1">
            <a:spLocks noGrp="1"/>
          </p:cNvSpPr>
          <p:nvPr>
            <p:ph type="body" idx="1"/>
          </p:nvPr>
        </p:nvSpPr>
        <p:spPr>
          <a:xfrm>
            <a:off x="1046925" y="1197012"/>
            <a:ext cx="6337200" cy="4464000"/>
          </a:xfrm>
          <a:prstGeom prst="rect">
            <a:avLst/>
          </a:prstGeom>
          <a:noFill/>
          <a:ln>
            <a:noFill/>
          </a:ln>
        </p:spPr>
        <p:txBody>
          <a:bodyPr spcFirstLastPara="1" wrap="square" lIns="45700" tIns="45700" rIns="45700" bIns="45700" anchor="t" anchorCtr="0">
            <a:normAutofit fontScale="85000" lnSpcReduction="20000"/>
          </a:bodyPr>
          <a:lstStyle/>
          <a:p>
            <a:pPr marL="0" lvl="0" indent="0" algn="l" rtl="0">
              <a:lnSpc>
                <a:spcPct val="100000"/>
              </a:lnSpc>
              <a:spcBef>
                <a:spcPts val="0"/>
              </a:spcBef>
              <a:spcAft>
                <a:spcPts val="0"/>
              </a:spcAft>
              <a:buNone/>
            </a:pPr>
            <a:r>
              <a:rPr lang="en-US"/>
              <a:t>Indicatiestelling monotherapie TAR:</a:t>
            </a:r>
            <a:endParaRPr/>
          </a:p>
          <a:p>
            <a:pPr marL="457200" lvl="0" indent="-325755" algn="l" rtl="0">
              <a:lnSpc>
                <a:spcPct val="100000"/>
              </a:lnSpc>
              <a:spcBef>
                <a:spcPts val="400"/>
              </a:spcBef>
              <a:spcAft>
                <a:spcPts val="0"/>
              </a:spcAft>
              <a:buSzPct val="64285"/>
              <a:buChar char="•"/>
            </a:pPr>
            <a:r>
              <a:rPr lang="en-US"/>
              <a:t>Stabiele angina pectoris</a:t>
            </a:r>
            <a:endParaRPr/>
          </a:p>
          <a:p>
            <a:pPr marL="457200" lvl="0" indent="-325755" algn="l" rtl="0">
              <a:lnSpc>
                <a:spcPct val="100000"/>
              </a:lnSpc>
              <a:spcBef>
                <a:spcPts val="0"/>
              </a:spcBef>
              <a:spcAft>
                <a:spcPts val="0"/>
              </a:spcAft>
              <a:buSzPct val="64285"/>
              <a:buChar char="•"/>
            </a:pPr>
            <a:r>
              <a:rPr lang="en-US"/>
              <a:t>Als tijd van duale TAR verstreken is, weer over op monotherapie</a:t>
            </a:r>
            <a:endParaRPr/>
          </a:p>
          <a:p>
            <a:pPr marL="457200" lvl="0" indent="-325755" algn="l" rtl="0">
              <a:lnSpc>
                <a:spcPct val="100000"/>
              </a:lnSpc>
              <a:spcBef>
                <a:spcPts val="0"/>
              </a:spcBef>
              <a:spcAft>
                <a:spcPts val="0"/>
              </a:spcAft>
              <a:buSzPct val="64285"/>
              <a:buChar char="•"/>
            </a:pPr>
            <a:r>
              <a:rPr lang="en-US"/>
              <a:t>Na CABG</a:t>
            </a:r>
            <a:endParaRPr/>
          </a:p>
          <a:p>
            <a:pPr marL="457200" lvl="0" indent="-325755" algn="l" rtl="0">
              <a:lnSpc>
                <a:spcPct val="100000"/>
              </a:lnSpc>
              <a:spcBef>
                <a:spcPts val="0"/>
              </a:spcBef>
              <a:spcAft>
                <a:spcPts val="0"/>
              </a:spcAft>
              <a:buSzPct val="64285"/>
              <a:buChar char="•"/>
            </a:pPr>
            <a:r>
              <a:rPr lang="en-US"/>
              <a:t>Na TIA/ CVA</a:t>
            </a:r>
            <a:endParaRPr/>
          </a:p>
          <a:p>
            <a:pPr marL="457200" lvl="0" indent="-325755" algn="l" rtl="0">
              <a:lnSpc>
                <a:spcPct val="100000"/>
              </a:lnSpc>
              <a:spcBef>
                <a:spcPts val="0"/>
              </a:spcBef>
              <a:spcAft>
                <a:spcPts val="0"/>
              </a:spcAft>
              <a:buSzPct val="64285"/>
              <a:buChar char="•"/>
            </a:pPr>
            <a:r>
              <a:rPr lang="en-US"/>
              <a:t>Perifeer arterieel vaatlijden</a:t>
            </a:r>
            <a:br>
              <a:rPr lang="en-US"/>
            </a:br>
            <a:endParaRPr/>
          </a:p>
          <a:p>
            <a:pPr marL="0" lvl="0" indent="0" algn="l" rtl="0">
              <a:lnSpc>
                <a:spcPct val="100000"/>
              </a:lnSpc>
              <a:spcBef>
                <a:spcPts val="500"/>
              </a:spcBef>
              <a:spcAft>
                <a:spcPts val="0"/>
              </a:spcAft>
              <a:buNone/>
            </a:pPr>
            <a:r>
              <a:rPr lang="en-US"/>
              <a:t>Indicatiestelling duale TAR:</a:t>
            </a:r>
            <a:endParaRPr/>
          </a:p>
          <a:p>
            <a:pPr marL="457200" lvl="0" indent="-325755" algn="l" rtl="0">
              <a:lnSpc>
                <a:spcPct val="100000"/>
              </a:lnSpc>
              <a:spcBef>
                <a:spcPts val="400"/>
              </a:spcBef>
              <a:spcAft>
                <a:spcPts val="0"/>
              </a:spcAft>
              <a:buSzPct val="64285"/>
              <a:buChar char="•"/>
            </a:pPr>
            <a:r>
              <a:rPr lang="en-US"/>
              <a:t>2</a:t>
            </a:r>
            <a:r>
              <a:rPr lang="en-US" baseline="30000"/>
              <a:t>e</a:t>
            </a:r>
            <a:r>
              <a:rPr lang="en-US"/>
              <a:t> lijn: afweging tussen patiënt-factoren, (bloedings versus trombotisch risico) + coronair-factoren en stent-factoren</a:t>
            </a:r>
            <a:endParaRPr/>
          </a:p>
          <a:p>
            <a:pPr marL="457200" lvl="0" indent="-325755" algn="l" rtl="0">
              <a:lnSpc>
                <a:spcPct val="100000"/>
              </a:lnSpc>
              <a:spcBef>
                <a:spcPts val="0"/>
              </a:spcBef>
              <a:spcAft>
                <a:spcPts val="0"/>
              </a:spcAft>
              <a:buSzPct val="64285"/>
              <a:buChar char="•"/>
            </a:pPr>
            <a:r>
              <a:rPr lang="en-US"/>
              <a:t>duur + indicatie moet vermeld worden in de brief</a:t>
            </a:r>
            <a:endParaRPr/>
          </a:p>
        </p:txBody>
      </p:sp>
      <p:pic>
        <p:nvPicPr>
          <p:cNvPr id="217" name="Google Shape;217;p17" descr="Picture 9"/>
          <p:cNvPicPr preferRelativeResize="0"/>
          <p:nvPr/>
        </p:nvPicPr>
        <p:blipFill rotWithShape="1">
          <a:blip r:embed="rId3">
            <a:alphaModFix/>
          </a:blip>
          <a:srcRect/>
          <a:stretch/>
        </p:blipFill>
        <p:spPr>
          <a:xfrm>
            <a:off x="6660232" y="4995657"/>
            <a:ext cx="2483769" cy="186282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fcce9784ed_0_34"/>
          <p:cNvSpPr txBox="1">
            <a:spLocks noGrp="1"/>
          </p:cNvSpPr>
          <p:nvPr>
            <p:ph type="title"/>
          </p:nvPr>
        </p:nvSpPr>
        <p:spPr>
          <a:xfrm>
            <a:off x="1028375" y="6724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Het starten van een TAR:</a:t>
            </a:r>
            <a:endParaRPr/>
          </a:p>
        </p:txBody>
      </p:sp>
      <p:sp>
        <p:nvSpPr>
          <p:cNvPr id="223" name="Google Shape;223;gfcce9784ed_0_34"/>
          <p:cNvSpPr txBox="1">
            <a:spLocks noGrp="1"/>
          </p:cNvSpPr>
          <p:nvPr>
            <p:ph type="body" idx="1"/>
          </p:nvPr>
        </p:nvSpPr>
        <p:spPr>
          <a:xfrm>
            <a:off x="1229550" y="1517475"/>
            <a:ext cx="6684900" cy="4464000"/>
          </a:xfrm>
          <a:prstGeom prst="rect">
            <a:avLst/>
          </a:prstGeom>
        </p:spPr>
        <p:txBody>
          <a:bodyPr spcFirstLastPara="1" wrap="square" lIns="45700" tIns="45700" rIns="45700" bIns="45700" anchor="t" anchorCtr="0">
            <a:normAutofit lnSpcReduction="10000"/>
          </a:bodyPr>
          <a:lstStyle/>
          <a:p>
            <a:pPr marL="457200" lvl="0" indent="-355600" algn="l" rtl="0">
              <a:spcBef>
                <a:spcPts val="600"/>
              </a:spcBef>
              <a:spcAft>
                <a:spcPts val="0"/>
              </a:spcAft>
              <a:buSzPts val="2000"/>
              <a:buAutoNum type="alphaUcPeriod"/>
            </a:pPr>
            <a:r>
              <a:rPr lang="en-US"/>
              <a:t>Start ik bij enigszins verdachte angineuze klachten. Baat het niet, dan schaadt het niet / nauwelijks. </a:t>
            </a:r>
            <a:endParaRPr/>
          </a:p>
          <a:p>
            <a:pPr marL="457200" lvl="0" indent="0" algn="l" rtl="0">
              <a:spcBef>
                <a:spcPts val="600"/>
              </a:spcBef>
              <a:spcAft>
                <a:spcPts val="0"/>
              </a:spcAft>
              <a:buNone/>
            </a:pPr>
            <a:endParaRPr/>
          </a:p>
          <a:p>
            <a:pPr marL="457200" lvl="0" indent="-355600" algn="l" rtl="0">
              <a:spcBef>
                <a:spcPts val="600"/>
              </a:spcBef>
              <a:spcAft>
                <a:spcPts val="0"/>
              </a:spcAft>
              <a:buSzPts val="2000"/>
              <a:buAutoNum type="alphaUcPeriod"/>
            </a:pPr>
            <a:r>
              <a:rPr lang="en-US"/>
              <a:t>Start ik wel, maar laat de indicatie altijd bevestigen door de cardioloog.</a:t>
            </a:r>
            <a:endParaRPr/>
          </a:p>
          <a:p>
            <a:pPr marL="457200" lvl="0" indent="0" algn="l" rtl="0">
              <a:spcBef>
                <a:spcPts val="600"/>
              </a:spcBef>
              <a:spcAft>
                <a:spcPts val="0"/>
              </a:spcAft>
              <a:buNone/>
            </a:pPr>
            <a:endParaRPr/>
          </a:p>
          <a:p>
            <a:pPr marL="457200" lvl="0" indent="-355600" algn="l" rtl="0">
              <a:spcBef>
                <a:spcPts val="600"/>
              </a:spcBef>
              <a:spcAft>
                <a:spcPts val="0"/>
              </a:spcAft>
              <a:buSzPts val="2000"/>
              <a:buAutoNum type="alphaUcPeriod"/>
            </a:pPr>
            <a:r>
              <a:rPr lang="en-US"/>
              <a:t>Start ik nooit zelf, vanwege het lange  bloedingsrisico. Dit laat ik aan de tweede lijn over.</a:t>
            </a:r>
            <a:endParaRPr/>
          </a:p>
          <a:p>
            <a:pPr marL="0" lvl="0" indent="0" algn="l" rtl="0">
              <a:spcBef>
                <a:spcPts val="60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gcb78f38ecf_0_15"/>
          <p:cNvPicPr preferRelativeResize="0"/>
          <p:nvPr/>
        </p:nvPicPr>
        <p:blipFill rotWithShape="1">
          <a:blip r:embed="rId3">
            <a:alphaModFix/>
          </a:blip>
          <a:srcRect l="19262" t="16379" r="19452" b="20107"/>
          <a:stretch/>
        </p:blipFill>
        <p:spPr>
          <a:xfrm>
            <a:off x="314575" y="967025"/>
            <a:ext cx="8583077" cy="50029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2"/>
          <p:cNvSpPr txBox="1">
            <a:spLocks noGrp="1"/>
          </p:cNvSpPr>
          <p:nvPr>
            <p:ph type="title"/>
          </p:nvPr>
        </p:nvSpPr>
        <p:spPr>
          <a:xfrm>
            <a:off x="745775" y="260349"/>
            <a:ext cx="4824300" cy="792300"/>
          </a:xfrm>
          <a:prstGeom prst="rect">
            <a:avLst/>
          </a:prstGeom>
          <a:noFill/>
          <a:ln>
            <a:noFill/>
          </a:ln>
        </p:spPr>
        <p:txBody>
          <a:bodyPr spcFirstLastPara="1" wrap="square" lIns="45700" tIns="45700" rIns="45700" bIns="45700" anchor="ctr" anchorCtr="0">
            <a:normAutofit/>
          </a:bodyPr>
          <a:lstStyle/>
          <a:p>
            <a:pPr marL="0" lvl="0" indent="0" algn="l" rtl="0">
              <a:lnSpc>
                <a:spcPct val="100000"/>
              </a:lnSpc>
              <a:spcBef>
                <a:spcPts val="0"/>
              </a:spcBef>
              <a:spcAft>
                <a:spcPts val="0"/>
              </a:spcAft>
              <a:buClr>
                <a:srgbClr val="FFFFFF"/>
              </a:buClr>
              <a:buSzPts val="3200"/>
              <a:buFont typeface="Tahoma"/>
              <a:buNone/>
            </a:pPr>
            <a:r>
              <a:rPr lang="en-US" sz="3200"/>
              <a:t>Programma</a:t>
            </a:r>
            <a:endParaRPr/>
          </a:p>
        </p:txBody>
      </p:sp>
      <p:sp>
        <p:nvSpPr>
          <p:cNvPr id="57" name="Google Shape;57;p2"/>
          <p:cNvSpPr txBox="1">
            <a:spLocks noGrp="1"/>
          </p:cNvSpPr>
          <p:nvPr>
            <p:ph type="body" idx="1"/>
          </p:nvPr>
        </p:nvSpPr>
        <p:spPr>
          <a:xfrm>
            <a:off x="1095300" y="1815648"/>
            <a:ext cx="7150200" cy="4421700"/>
          </a:xfrm>
          <a:prstGeom prst="rect">
            <a:avLst/>
          </a:prstGeom>
          <a:noFill/>
          <a:ln>
            <a:noFill/>
          </a:ln>
        </p:spPr>
        <p:txBody>
          <a:bodyPr spcFirstLastPara="1" wrap="square" lIns="45700" tIns="45700" rIns="45700" bIns="45700" anchor="t" anchorCtr="0">
            <a:normAutofit/>
          </a:bodyPr>
          <a:lstStyle/>
          <a:p>
            <a:pPr marL="342900" lvl="0" indent="-349250" algn="l" rtl="0">
              <a:lnSpc>
                <a:spcPct val="90000"/>
              </a:lnSpc>
              <a:spcBef>
                <a:spcPts val="0"/>
              </a:spcBef>
              <a:spcAft>
                <a:spcPts val="0"/>
              </a:spcAft>
              <a:buClr>
                <a:srgbClr val="FFFFFF"/>
              </a:buClr>
              <a:buSzPts val="2500"/>
              <a:buChar char="•"/>
            </a:pPr>
            <a:r>
              <a:rPr lang="en-US" sz="2500"/>
              <a:t>Kennismaking: </a:t>
            </a:r>
            <a:endParaRPr sz="2500"/>
          </a:p>
          <a:p>
            <a:pPr marL="790575" lvl="1" indent="-377825" algn="l" rtl="0">
              <a:lnSpc>
                <a:spcPct val="90000"/>
              </a:lnSpc>
              <a:spcBef>
                <a:spcPts val="0"/>
              </a:spcBef>
              <a:spcAft>
                <a:spcPts val="0"/>
              </a:spcAft>
              <a:buClr>
                <a:srgbClr val="FFFFFF"/>
              </a:buClr>
              <a:buSzPts val="2500"/>
              <a:buChar char="–"/>
            </a:pPr>
            <a:r>
              <a:rPr lang="en-US" sz="2500"/>
              <a:t>Wie ben je, waar werk je?</a:t>
            </a:r>
            <a:endParaRPr sz="2500"/>
          </a:p>
          <a:p>
            <a:pPr marL="790575" lvl="1" indent="-377825" algn="l" rtl="0">
              <a:lnSpc>
                <a:spcPct val="90000"/>
              </a:lnSpc>
              <a:spcBef>
                <a:spcPts val="0"/>
              </a:spcBef>
              <a:spcAft>
                <a:spcPts val="0"/>
              </a:spcAft>
              <a:buSzPts val="2500"/>
              <a:buChar char="–"/>
            </a:pPr>
            <a:r>
              <a:rPr lang="en-US" sz="2500"/>
              <a:t>Graag ieders mening: </a:t>
            </a:r>
            <a:endParaRPr sz="2500"/>
          </a:p>
          <a:p>
            <a:pPr marL="1181100" lvl="2" indent="-311150" algn="l" rtl="0">
              <a:spcBef>
                <a:spcPts val="600"/>
              </a:spcBef>
              <a:spcAft>
                <a:spcPts val="0"/>
              </a:spcAft>
              <a:buSzPts val="2500"/>
              <a:buChar char="•"/>
            </a:pPr>
            <a:r>
              <a:rPr lang="en-US" sz="2500">
                <a:solidFill>
                  <a:schemeClr val="lt1"/>
                </a:solidFill>
              </a:rPr>
              <a:t>Wat gaat er goed in de antistollingszorg?</a:t>
            </a:r>
            <a:endParaRPr sz="2500">
              <a:solidFill>
                <a:schemeClr val="lt1"/>
              </a:solidFill>
            </a:endParaRPr>
          </a:p>
          <a:p>
            <a:pPr marL="1181100" lvl="2" indent="-311150" algn="l" rtl="0">
              <a:spcBef>
                <a:spcPts val="600"/>
              </a:spcBef>
              <a:spcAft>
                <a:spcPts val="0"/>
              </a:spcAft>
              <a:buSzPts val="2500"/>
              <a:buChar char="•"/>
            </a:pPr>
            <a:r>
              <a:rPr lang="en-US" sz="2500">
                <a:solidFill>
                  <a:schemeClr val="lt1"/>
                </a:solidFill>
              </a:rPr>
              <a:t>Hoe kan de antistollingszorg beter?</a:t>
            </a:r>
            <a:endParaRPr sz="2500">
              <a:solidFill>
                <a:schemeClr val="lt1"/>
              </a:solidFill>
            </a:endParaRPr>
          </a:p>
          <a:p>
            <a:pPr marL="342900" lvl="0" indent="0" algn="l" rtl="0">
              <a:spcBef>
                <a:spcPts val="600"/>
              </a:spcBef>
              <a:spcAft>
                <a:spcPts val="0"/>
              </a:spcAft>
              <a:buNone/>
            </a:pPr>
            <a:endParaRPr sz="2500"/>
          </a:p>
          <a:p>
            <a:pPr marL="342900" lvl="0" indent="-349250" algn="l" rtl="0">
              <a:lnSpc>
                <a:spcPct val="90000"/>
              </a:lnSpc>
              <a:spcBef>
                <a:spcPts val="0"/>
              </a:spcBef>
              <a:spcAft>
                <a:spcPts val="0"/>
              </a:spcAft>
              <a:buSzPts val="2500"/>
              <a:buChar char="•"/>
            </a:pPr>
            <a:r>
              <a:rPr lang="en-US" sz="2500"/>
              <a:t>Stellingen</a:t>
            </a:r>
            <a:endParaRPr sz="2500"/>
          </a:p>
          <a:p>
            <a:pPr marL="342900" lvl="0" indent="0" algn="l" rtl="0">
              <a:lnSpc>
                <a:spcPct val="90000"/>
              </a:lnSpc>
              <a:spcBef>
                <a:spcPts val="0"/>
              </a:spcBef>
              <a:spcAft>
                <a:spcPts val="0"/>
              </a:spcAft>
              <a:buNone/>
            </a:pPr>
            <a:endParaRPr sz="2500"/>
          </a:p>
          <a:p>
            <a:pPr marL="342900" lvl="0" indent="-349250" algn="l" rtl="0">
              <a:lnSpc>
                <a:spcPct val="90000"/>
              </a:lnSpc>
              <a:spcBef>
                <a:spcPts val="500"/>
              </a:spcBef>
              <a:spcAft>
                <a:spcPts val="0"/>
              </a:spcAft>
              <a:buClr>
                <a:srgbClr val="FFFFFF"/>
              </a:buClr>
              <a:buSzPts val="2500"/>
              <a:buChar char="•"/>
            </a:pPr>
            <a:r>
              <a:rPr lang="en-US" sz="2500"/>
              <a:t>Scholing </a:t>
            </a:r>
            <a:endParaRPr sz="2500">
              <a:solidFill>
                <a:schemeClr val="lt1"/>
              </a:solidFill>
              <a:highlight>
                <a:schemeClr val="lt1"/>
              </a:highlight>
            </a:endParaRPr>
          </a:p>
          <a:p>
            <a:pPr marL="342900" lvl="0" indent="0" algn="l" rtl="0">
              <a:lnSpc>
                <a:spcPct val="90000"/>
              </a:lnSpc>
              <a:spcBef>
                <a:spcPts val="500"/>
              </a:spcBef>
              <a:spcAft>
                <a:spcPts val="0"/>
              </a:spcAft>
              <a:buNone/>
            </a:pPr>
            <a:endParaRPr sz="2400">
              <a:highlight>
                <a:schemeClr val="lt1"/>
              </a:highlight>
              <a:latin typeface="Verdana"/>
              <a:ea typeface="Verdana"/>
              <a:cs typeface="Verdana"/>
              <a:sym typeface="Verdan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gcb78f38ecf_0_21"/>
          <p:cNvPicPr preferRelativeResize="0"/>
          <p:nvPr/>
        </p:nvPicPr>
        <p:blipFill rotWithShape="1">
          <a:blip r:embed="rId3">
            <a:alphaModFix/>
          </a:blip>
          <a:srcRect l="23847" t="19783" r="24139" b="23236"/>
          <a:stretch/>
        </p:blipFill>
        <p:spPr>
          <a:xfrm>
            <a:off x="398570" y="807000"/>
            <a:ext cx="8346878" cy="514317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4"/>
          <p:cNvSpPr txBox="1">
            <a:spLocks noGrp="1"/>
          </p:cNvSpPr>
          <p:nvPr>
            <p:ph type="title"/>
          </p:nvPr>
        </p:nvSpPr>
        <p:spPr>
          <a:xfrm>
            <a:off x="1403350" y="188912"/>
            <a:ext cx="6769100" cy="508001"/>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Vader Bert Leeder, 65 jr.</a:t>
            </a:r>
            <a:endParaRPr sz="3740"/>
          </a:p>
        </p:txBody>
      </p:sp>
      <p:sp>
        <p:nvSpPr>
          <p:cNvPr id="239" name="Google Shape;239;p14"/>
          <p:cNvSpPr txBox="1">
            <a:spLocks noGrp="1"/>
          </p:cNvSpPr>
          <p:nvPr>
            <p:ph type="body" idx="1"/>
          </p:nvPr>
        </p:nvSpPr>
        <p:spPr>
          <a:xfrm>
            <a:off x="1619250" y="836600"/>
            <a:ext cx="7139100" cy="53499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Overgewicht, hypertensie</a:t>
            </a:r>
            <a:endParaRPr/>
          </a:p>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PCI LAD op 51 </a:t>
            </a:r>
            <a:r>
              <a:rPr lang="en-US"/>
              <a:t>jarige leeftijd</a:t>
            </a:r>
            <a:endParaRPr/>
          </a:p>
          <a:p>
            <a:pPr marL="342900" lvl="0" indent="-342900" algn="l" rtl="0">
              <a:lnSpc>
                <a:spcPct val="100000"/>
              </a:lnSpc>
              <a:spcBef>
                <a:spcPts val="600"/>
              </a:spcBef>
              <a:spcAft>
                <a:spcPts val="0"/>
              </a:spcAft>
              <a:buClr>
                <a:srgbClr val="FFFFFF"/>
              </a:buClr>
              <a:buSzPts val="2800"/>
              <a:buFont typeface="Arial"/>
              <a:buChar char="•"/>
            </a:pPr>
            <a:r>
              <a:rPr lang="en-US"/>
              <a:t>Medicatie: s</a:t>
            </a:r>
            <a:r>
              <a:rPr lang="en-US" sz="2800" b="0" i="0" u="none" strike="noStrike" cap="none">
                <a:solidFill>
                  <a:srgbClr val="FFFFFF"/>
                </a:solidFill>
                <a:latin typeface="Arial"/>
                <a:ea typeface="Arial"/>
                <a:cs typeface="Arial"/>
                <a:sym typeface="Arial"/>
              </a:rPr>
              <a:t>tatine, ACE-i, acetylsalicylzuur</a:t>
            </a:r>
            <a:br>
              <a:rPr lang="en-US" sz="2800" b="0" i="0" u="none" strike="noStrike" cap="none">
                <a:solidFill>
                  <a:srgbClr val="FFFFFF"/>
                </a:solidFill>
                <a:latin typeface="Arial"/>
                <a:ea typeface="Arial"/>
                <a:cs typeface="Arial"/>
                <a:sym typeface="Arial"/>
              </a:rPr>
            </a:br>
            <a:endParaRPr/>
          </a:p>
        </p:txBody>
      </p:sp>
      <p:grpSp>
        <p:nvGrpSpPr>
          <p:cNvPr id="240" name="Google Shape;240;p14"/>
          <p:cNvGrpSpPr/>
          <p:nvPr/>
        </p:nvGrpSpPr>
        <p:grpSpPr>
          <a:xfrm>
            <a:off x="4063313" y="2028218"/>
            <a:ext cx="4473809" cy="5095256"/>
            <a:chOff x="0" y="0"/>
            <a:chExt cx="4473808" cy="5095255"/>
          </a:xfrm>
        </p:grpSpPr>
        <p:pic>
          <p:nvPicPr>
            <p:cNvPr id="241" name="Google Shape;241;p14" descr="Picture 4"/>
            <p:cNvPicPr preferRelativeResize="0"/>
            <p:nvPr/>
          </p:nvPicPr>
          <p:blipFill rotWithShape="1">
            <a:blip r:embed="rId3">
              <a:alphaModFix/>
            </a:blip>
            <a:srcRect/>
            <a:stretch/>
          </p:blipFill>
          <p:spPr>
            <a:xfrm rot="602566">
              <a:off x="364670" y="291924"/>
              <a:ext cx="3744467" cy="4511406"/>
            </a:xfrm>
            <a:prstGeom prst="rect">
              <a:avLst/>
            </a:prstGeom>
            <a:noFill/>
            <a:ln>
              <a:noFill/>
            </a:ln>
          </p:spPr>
        </p:pic>
        <p:sp>
          <p:nvSpPr>
            <p:cNvPr id="242" name="Google Shape;242;p14"/>
            <p:cNvSpPr txBox="1"/>
            <p:nvPr/>
          </p:nvSpPr>
          <p:spPr>
            <a:xfrm rot="602567">
              <a:off x="686863" y="639564"/>
              <a:ext cx="3293111" cy="23139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Tipje van de sluier: </a:t>
              </a:r>
              <a:endParaRPr/>
            </a:p>
            <a:p>
              <a:pPr marL="0" marR="0" lvl="0" indent="0" algn="ctr" rtl="0">
                <a:lnSpc>
                  <a:spcPct val="100000"/>
                </a:lnSpc>
                <a:spcBef>
                  <a:spcPts val="0"/>
                </a:spcBef>
                <a:spcAft>
                  <a:spcPts val="0"/>
                </a:spcAft>
                <a:buClr>
                  <a:schemeClr val="accent1"/>
                </a:buClr>
                <a:buSzPts val="1800"/>
                <a:buFont typeface="Arial"/>
                <a:buNone/>
              </a:pPr>
              <a:endParaRPr sz="1800" b="0" i="0" u="none" strike="noStrike" cap="none">
                <a:solidFill>
                  <a:srgbClr val="111111"/>
                </a:solidFill>
                <a:latin typeface="Arial"/>
                <a:ea typeface="Arial"/>
                <a:cs typeface="Arial"/>
                <a:sym typeface="Arial"/>
              </a:endParaRPr>
            </a:p>
            <a:p>
              <a:pPr marL="0" marR="0" lvl="0" indent="0" algn="ctr" rtl="0">
                <a:lnSpc>
                  <a:spcPct val="100000"/>
                </a:lnSpc>
                <a:spcBef>
                  <a:spcPts val="0"/>
                </a:spcBef>
                <a:spcAft>
                  <a:spcPts val="0"/>
                </a:spcAft>
                <a:buClr>
                  <a:schemeClr val="accent1"/>
                </a:buClr>
                <a:buSzPts val="2400"/>
                <a:buFont typeface="Arial"/>
                <a:buNone/>
              </a:pPr>
              <a:r>
                <a:rPr lang="en-US" sz="2400" b="0" i="0" u="none" strike="noStrike" cap="none">
                  <a:solidFill>
                    <a:schemeClr val="accent1"/>
                  </a:solidFill>
                  <a:latin typeface="Arial"/>
                  <a:ea typeface="Arial"/>
                  <a:cs typeface="Arial"/>
                  <a:sym typeface="Arial"/>
                </a:rPr>
                <a:t>de familie B. Leeder  komt er vanavond niet ongeschonden vanaf !!</a:t>
              </a:r>
              <a:endParaRPr/>
            </a:p>
          </p:txBody>
        </p:sp>
      </p:grpSp>
      <p:pic>
        <p:nvPicPr>
          <p:cNvPr id="243" name="Google Shape;243;p14"/>
          <p:cNvPicPr preferRelativeResize="0"/>
          <p:nvPr/>
        </p:nvPicPr>
        <p:blipFill>
          <a:blip r:embed="rId4">
            <a:alphaModFix/>
          </a:blip>
          <a:stretch>
            <a:fillRect/>
          </a:stretch>
        </p:blipFill>
        <p:spPr>
          <a:xfrm>
            <a:off x="977775" y="3094250"/>
            <a:ext cx="1804250" cy="29632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18"/>
          <p:cNvSpPr txBox="1">
            <a:spLocks noGrp="1"/>
          </p:cNvSpPr>
          <p:nvPr>
            <p:ph type="title"/>
          </p:nvPr>
        </p:nvSpPr>
        <p:spPr>
          <a:xfrm>
            <a:off x="1300950" y="41406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Vader Bert Leeder, 65 jr.</a:t>
            </a:r>
            <a:endParaRPr sz="3740"/>
          </a:p>
        </p:txBody>
      </p:sp>
      <p:sp>
        <p:nvSpPr>
          <p:cNvPr id="249" name="Google Shape;249;p18"/>
          <p:cNvSpPr txBox="1">
            <a:spLocks noGrp="1"/>
          </p:cNvSpPr>
          <p:nvPr>
            <p:ph type="body" idx="1"/>
          </p:nvPr>
        </p:nvSpPr>
        <p:spPr>
          <a:xfrm>
            <a:off x="1619250" y="1196975"/>
            <a:ext cx="7333800" cy="4464000"/>
          </a:xfrm>
          <a:prstGeom prst="rect">
            <a:avLst/>
          </a:prstGeom>
          <a:noFill/>
          <a:ln>
            <a:noFill/>
          </a:ln>
        </p:spPr>
        <p:txBody>
          <a:bodyPr spcFirstLastPara="1" wrap="square" lIns="45700" tIns="45700" rIns="45700" bIns="45700" anchor="t" anchorCtr="0">
            <a:normAutofit fontScale="92500" lnSpcReduction="10000"/>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Overgewicht, hypertensie, PCI LAD</a:t>
            </a:r>
            <a:endParaRPr/>
          </a:p>
          <a:p>
            <a:pPr marL="342900" lvl="0" indent="-342900" algn="l" rtl="0">
              <a:lnSpc>
                <a:spcPct val="100000"/>
              </a:lnSpc>
              <a:spcBef>
                <a:spcPts val="600"/>
              </a:spcBef>
              <a:spcAft>
                <a:spcPts val="0"/>
              </a:spcAft>
              <a:buClr>
                <a:srgbClr val="FFFFFF"/>
              </a:buClr>
              <a:buSzPts val="2800"/>
              <a:buFont typeface="Arial"/>
              <a:buChar char="•"/>
            </a:pPr>
            <a:r>
              <a:rPr lang="en-US">
                <a:solidFill>
                  <a:schemeClr val="lt1"/>
                </a:solidFill>
              </a:rPr>
              <a:t>Medicatie: statine, ACE-i, acetylsalicylzuur</a:t>
            </a:r>
            <a:br>
              <a:rPr lang="en-US" sz="2800" b="0" i="0" u="none" strike="noStrike" cap="none">
                <a:solidFill>
                  <a:srgbClr val="FFFFFF"/>
                </a:solidFill>
                <a:latin typeface="Arial"/>
                <a:ea typeface="Arial"/>
                <a:cs typeface="Arial"/>
                <a:sym typeface="Arial"/>
              </a:rPr>
            </a:b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Bert krijgt atriumfibrilleren </a:t>
            </a:r>
            <a:endParaRPr/>
          </a:p>
          <a:p>
            <a:pPr marL="742950" lvl="1" indent="-285750" algn="l" rtl="0">
              <a:lnSpc>
                <a:spcPct val="100000"/>
              </a:lnSpc>
              <a:spcBef>
                <a:spcPts val="500"/>
              </a:spcBef>
              <a:spcAft>
                <a:spcPts val="0"/>
              </a:spcAft>
              <a:buClr>
                <a:srgbClr val="FFFFFF"/>
              </a:buClr>
              <a:buSzPts val="2400"/>
              <a:buFont typeface="Arial"/>
              <a:buChar char="–"/>
            </a:pPr>
            <a:r>
              <a:rPr lang="en-US" sz="2400"/>
              <a:t>Wat moeten we voorschrijven? </a:t>
            </a:r>
            <a:endParaRPr sz="2400"/>
          </a:p>
          <a:p>
            <a:pPr marL="0" lvl="0" indent="0" algn="l" rtl="0">
              <a:lnSpc>
                <a:spcPct val="100000"/>
              </a:lnSpc>
              <a:spcBef>
                <a:spcPts val="500"/>
              </a:spcBef>
              <a:spcAft>
                <a:spcPts val="0"/>
              </a:spcAft>
              <a:buNone/>
            </a:pPr>
            <a:endParaRPr sz="2400"/>
          </a:p>
          <a:p>
            <a:pPr marL="0" lvl="0" indent="0" algn="l" rtl="0">
              <a:lnSpc>
                <a:spcPct val="100000"/>
              </a:lnSpc>
              <a:spcBef>
                <a:spcPts val="500"/>
              </a:spcBef>
              <a:spcAft>
                <a:spcPts val="0"/>
              </a:spcAft>
              <a:buNone/>
            </a:pPr>
            <a:r>
              <a:rPr lang="en-US" sz="2400"/>
              <a:t>A: DOAC  en acetylsalicylzuur continueren</a:t>
            </a:r>
            <a:endParaRPr sz="2400"/>
          </a:p>
          <a:p>
            <a:pPr marL="0" lvl="0" indent="0" algn="l" rtl="0">
              <a:lnSpc>
                <a:spcPct val="100000"/>
              </a:lnSpc>
              <a:spcBef>
                <a:spcPts val="500"/>
              </a:spcBef>
              <a:spcAft>
                <a:spcPts val="0"/>
              </a:spcAft>
              <a:buNone/>
            </a:pPr>
            <a:r>
              <a:rPr lang="en-US" sz="2400"/>
              <a:t>B: VKA  en acetylsalicylzuur continueren</a:t>
            </a:r>
            <a:endParaRPr sz="2400"/>
          </a:p>
          <a:p>
            <a:pPr marL="0" lvl="0" indent="0" algn="l" rtl="0">
              <a:lnSpc>
                <a:spcPct val="100000"/>
              </a:lnSpc>
              <a:spcBef>
                <a:spcPts val="500"/>
              </a:spcBef>
              <a:spcAft>
                <a:spcPts val="0"/>
              </a:spcAft>
              <a:buNone/>
            </a:pPr>
            <a:r>
              <a:rPr lang="en-US" sz="2400"/>
              <a:t>C: DOAC, acetylsalicylzuur kan gestaakt</a:t>
            </a:r>
            <a:endParaRPr sz="2400"/>
          </a:p>
          <a:p>
            <a:pPr marL="0" lvl="0" indent="0" algn="l" rtl="0">
              <a:lnSpc>
                <a:spcPct val="100000"/>
              </a:lnSpc>
              <a:spcBef>
                <a:spcPts val="500"/>
              </a:spcBef>
              <a:spcAft>
                <a:spcPts val="0"/>
              </a:spcAft>
              <a:buNone/>
            </a:pPr>
            <a:r>
              <a:rPr lang="en-US" sz="2400"/>
              <a:t>D: VKA</a:t>
            </a:r>
            <a:r>
              <a:rPr lang="en-US" sz="2400">
                <a:solidFill>
                  <a:schemeClr val="lt1"/>
                </a:solidFill>
              </a:rPr>
              <a:t>, acetylsalicylzuur kan gestaakt</a:t>
            </a:r>
            <a:endParaRPr sz="2400">
              <a:solidFill>
                <a:schemeClr val="lt1"/>
              </a:solidFill>
            </a:endParaRPr>
          </a:p>
          <a:p>
            <a:pPr marL="0" lvl="0" indent="0" algn="l" rtl="0">
              <a:lnSpc>
                <a:spcPct val="100000"/>
              </a:lnSpc>
              <a:spcBef>
                <a:spcPts val="500"/>
              </a:spcBef>
              <a:spcAft>
                <a:spcPts val="0"/>
              </a:spcAft>
              <a:buNone/>
            </a:pPr>
            <a:r>
              <a:rPr lang="en-US" sz="2400">
                <a:solidFill>
                  <a:schemeClr val="lt1"/>
                </a:solidFill>
              </a:rPr>
              <a:t>E: acetylsalicylzuur is voldoende antistolling</a:t>
            </a:r>
            <a:endParaRPr sz="2400">
              <a:solidFill>
                <a:schemeClr val="lt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gcb78f38ecf_0_27"/>
          <p:cNvPicPr preferRelativeResize="0"/>
          <p:nvPr/>
        </p:nvPicPr>
        <p:blipFill rotWithShape="1">
          <a:blip r:embed="rId3">
            <a:alphaModFix/>
          </a:blip>
          <a:srcRect l="23635" t="27079" r="24027" b="16901"/>
          <a:stretch/>
        </p:blipFill>
        <p:spPr>
          <a:xfrm>
            <a:off x="473625" y="930050"/>
            <a:ext cx="8301274" cy="499787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1"/>
          <p:cNvSpPr txBox="1">
            <a:spLocks noGrp="1"/>
          </p:cNvSpPr>
          <p:nvPr>
            <p:ph type="title"/>
          </p:nvPr>
        </p:nvSpPr>
        <p:spPr>
          <a:xfrm>
            <a:off x="1403300" y="51646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Vader Bert Leeder, 65 jr.</a:t>
            </a:r>
            <a:endParaRPr sz="3740"/>
          </a:p>
        </p:txBody>
      </p:sp>
      <p:sp>
        <p:nvSpPr>
          <p:cNvPr id="260" name="Google Shape;260;p21"/>
          <p:cNvSpPr txBox="1">
            <a:spLocks noGrp="1"/>
          </p:cNvSpPr>
          <p:nvPr>
            <p:ph type="body" idx="1"/>
          </p:nvPr>
        </p:nvSpPr>
        <p:spPr>
          <a:xfrm>
            <a:off x="1619250" y="1196975"/>
            <a:ext cx="7344000" cy="44640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Overgewicht, hypertensie, PCI LAD</a:t>
            </a:r>
            <a:endParaRPr/>
          </a:p>
          <a:p>
            <a:pPr marL="342900" lvl="0" indent="-342900" algn="l" rtl="0">
              <a:lnSpc>
                <a:spcPct val="100000"/>
              </a:lnSpc>
              <a:spcBef>
                <a:spcPts val="600"/>
              </a:spcBef>
              <a:spcAft>
                <a:spcPts val="0"/>
              </a:spcAft>
              <a:buClr>
                <a:srgbClr val="FFFFFF"/>
              </a:buClr>
              <a:buSzPts val="2800"/>
              <a:buFont typeface="Arial"/>
              <a:buChar char="•"/>
            </a:pPr>
            <a:r>
              <a:rPr lang="en-US">
                <a:solidFill>
                  <a:schemeClr val="lt1"/>
                </a:solidFill>
              </a:rPr>
              <a:t>Medicatie: statine, ACE-i, acetylsalicylzuur</a:t>
            </a:r>
            <a:br>
              <a:rPr lang="en-US" sz="2800" b="0" i="0" u="none" strike="noStrike" cap="none">
                <a:solidFill>
                  <a:srgbClr val="FFFFFF"/>
                </a:solidFill>
                <a:latin typeface="Arial"/>
                <a:ea typeface="Arial"/>
                <a:cs typeface="Arial"/>
                <a:sym typeface="Arial"/>
              </a:rPr>
            </a:b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Bert krijgt atriumfibrilleren</a:t>
            </a:r>
            <a:endParaRPr/>
          </a:p>
          <a:p>
            <a:pPr marL="742950" lvl="1" indent="-285750" algn="l" rtl="0">
              <a:lnSpc>
                <a:spcPct val="100000"/>
              </a:lnSpc>
              <a:spcBef>
                <a:spcPts val="500"/>
              </a:spcBef>
              <a:spcAft>
                <a:spcPts val="0"/>
              </a:spcAft>
              <a:buClr>
                <a:srgbClr val="FFFFFF"/>
              </a:buClr>
              <a:buSzPts val="2400"/>
              <a:buFont typeface="Arial"/>
              <a:buChar char="–"/>
            </a:pPr>
            <a:r>
              <a:rPr lang="en-US" sz="2400"/>
              <a:t>Wat voor te schrijven? </a:t>
            </a:r>
            <a:br>
              <a:rPr lang="en-US" sz="2400"/>
            </a:br>
            <a:r>
              <a:rPr lang="en-US" sz="2400" i="1"/>
              <a:t>DOAC, stop acetylsalicylzuur (antwoord C)</a:t>
            </a:r>
            <a:endParaRPr i="1"/>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3"/>
          <p:cNvSpPr txBox="1">
            <a:spLocks noGrp="1"/>
          </p:cNvSpPr>
          <p:nvPr>
            <p:ph type="title"/>
          </p:nvPr>
        </p:nvSpPr>
        <p:spPr>
          <a:xfrm>
            <a:off x="1187450" y="380987"/>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Antistolling ± TAR</a:t>
            </a:r>
            <a:endParaRPr sz="3740"/>
          </a:p>
        </p:txBody>
      </p:sp>
      <p:sp>
        <p:nvSpPr>
          <p:cNvPr id="266" name="Google Shape;266;p23"/>
          <p:cNvSpPr txBox="1">
            <a:spLocks noGrp="1"/>
          </p:cNvSpPr>
          <p:nvPr>
            <p:ph type="body" idx="1"/>
          </p:nvPr>
        </p:nvSpPr>
        <p:spPr>
          <a:xfrm>
            <a:off x="1403350" y="1196975"/>
            <a:ext cx="6337200" cy="44640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Altijd afweging indicatie(s)...</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Oftewel: trombotisch risico</a:t>
            </a:r>
            <a:br>
              <a:rPr lang="en-US" sz="2400" b="1"/>
            </a:br>
            <a:endParaRPr/>
          </a:p>
          <a:p>
            <a:pPr marL="342900" lvl="0" indent="-342900" algn="l" rtl="0">
              <a:lnSpc>
                <a:spcPct val="100000"/>
              </a:lnSpc>
              <a:spcBef>
                <a:spcPts val="600"/>
              </a:spcBef>
              <a:spcAft>
                <a:spcPts val="0"/>
              </a:spcAft>
              <a:buClr>
                <a:srgbClr val="FFFFFF"/>
              </a:buClr>
              <a:buSzPts val="2800"/>
              <a:buFont typeface="Arial"/>
              <a:buChar char="•"/>
            </a:pPr>
            <a:r>
              <a:rPr lang="en-US"/>
              <a:t>...v</a:t>
            </a:r>
            <a:r>
              <a:rPr lang="en-US" sz="2800" b="0" i="0" u="none" strike="noStrike" cap="none">
                <a:solidFill>
                  <a:srgbClr val="FFFFFF"/>
                </a:solidFill>
                <a:latin typeface="Arial"/>
                <a:ea typeface="Arial"/>
                <a:cs typeface="Arial"/>
                <a:sym typeface="Arial"/>
              </a:rPr>
              <a:t>ersus contra-indicatie / risico’s</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Oftewel: bloedingsrisico</a:t>
            </a:r>
            <a:br>
              <a:rPr lang="en-US" sz="2400" b="1"/>
            </a:br>
            <a:br>
              <a:rPr lang="en-US" sz="2400" b="1"/>
            </a:br>
            <a:endParaRPr/>
          </a:p>
          <a:p>
            <a:pPr marL="790575" lvl="1" indent="-371475" algn="l" rtl="0">
              <a:lnSpc>
                <a:spcPct val="100000"/>
              </a:lnSpc>
              <a:spcBef>
                <a:spcPts val="600"/>
              </a:spcBef>
              <a:spcAft>
                <a:spcPts val="0"/>
              </a:spcAft>
              <a:buClr>
                <a:srgbClr val="FFFFFF"/>
              </a:buClr>
              <a:buSzPts val="2400"/>
              <a:buFont typeface="Arial"/>
              <a:buChar char="–"/>
            </a:pPr>
            <a:r>
              <a:rPr lang="en-US" sz="2400" b="0" i="1" u="none" strike="noStrike" cap="none">
                <a:solidFill>
                  <a:srgbClr val="FFFFFF"/>
                </a:solidFill>
                <a:latin typeface="Arial"/>
                <a:ea typeface="Arial"/>
                <a:cs typeface="Arial"/>
                <a:sym typeface="Arial"/>
              </a:rPr>
              <a:t>In het algemeen kan bij start van een DOAC de TAR gestaakt worden</a:t>
            </a:r>
            <a:endParaRPr sz="2400" i="1"/>
          </a:p>
        </p:txBody>
      </p:sp>
      <p:pic>
        <p:nvPicPr>
          <p:cNvPr id="269" name="Google Shape;269;p23" descr="Picture 6"/>
          <p:cNvPicPr preferRelativeResize="0"/>
          <p:nvPr/>
        </p:nvPicPr>
        <p:blipFill rotWithShape="1">
          <a:blip r:embed="rId3">
            <a:alphaModFix/>
          </a:blip>
          <a:srcRect/>
          <a:stretch/>
        </p:blipFill>
        <p:spPr>
          <a:xfrm>
            <a:off x="6660232" y="4995657"/>
            <a:ext cx="2483769" cy="18628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25"/>
          <p:cNvSpPr txBox="1">
            <a:spLocks noGrp="1"/>
          </p:cNvSpPr>
          <p:nvPr>
            <p:ph type="title"/>
          </p:nvPr>
        </p:nvSpPr>
        <p:spPr>
          <a:xfrm>
            <a:off x="1403300" y="455037"/>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Vader Bert Leeder, 65 jr.</a:t>
            </a:r>
            <a:endParaRPr sz="3740"/>
          </a:p>
        </p:txBody>
      </p:sp>
      <p:sp>
        <p:nvSpPr>
          <p:cNvPr id="275" name="Google Shape;275;p25"/>
          <p:cNvSpPr txBox="1">
            <a:spLocks noGrp="1"/>
          </p:cNvSpPr>
          <p:nvPr>
            <p:ph type="body" idx="1"/>
          </p:nvPr>
        </p:nvSpPr>
        <p:spPr>
          <a:xfrm>
            <a:off x="1619250" y="1348400"/>
            <a:ext cx="7323300" cy="44640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Overgewicht, hypertensie, PCI LAD</a:t>
            </a:r>
            <a:endParaRPr/>
          </a:p>
          <a:p>
            <a:pPr marL="342900" lvl="0" indent="-342900" algn="l" rtl="0">
              <a:lnSpc>
                <a:spcPct val="100000"/>
              </a:lnSpc>
              <a:spcBef>
                <a:spcPts val="600"/>
              </a:spcBef>
              <a:spcAft>
                <a:spcPts val="0"/>
              </a:spcAft>
              <a:buClr>
                <a:srgbClr val="FFFFFF"/>
              </a:buClr>
              <a:buSzPts val="2800"/>
              <a:buFont typeface="Arial"/>
              <a:buChar char="•"/>
            </a:pPr>
            <a:r>
              <a:rPr lang="en-US">
                <a:solidFill>
                  <a:schemeClr val="lt1"/>
                </a:solidFill>
              </a:rPr>
              <a:t>Medicatie: statine, ACE-i, acetylsalicylzuur</a:t>
            </a:r>
            <a:br>
              <a:rPr lang="en-US" sz="2800" b="0" i="0" u="none" strike="noStrike" cap="none">
                <a:solidFill>
                  <a:srgbClr val="FFFFFF"/>
                </a:solidFill>
                <a:latin typeface="Arial"/>
                <a:ea typeface="Arial"/>
                <a:cs typeface="Arial"/>
                <a:sym typeface="Arial"/>
              </a:rPr>
            </a:b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Bert krijgt atriumfibrilleren</a:t>
            </a:r>
            <a:endParaRPr/>
          </a:p>
          <a:p>
            <a:pPr marL="742950" lvl="1" indent="-285750" algn="l" rtl="0">
              <a:lnSpc>
                <a:spcPct val="100000"/>
              </a:lnSpc>
              <a:spcBef>
                <a:spcPts val="500"/>
              </a:spcBef>
              <a:spcAft>
                <a:spcPts val="0"/>
              </a:spcAft>
              <a:buClr>
                <a:srgbClr val="FFFFFF"/>
              </a:buClr>
              <a:buSzPts val="2400"/>
              <a:buFont typeface="Arial"/>
              <a:buChar char="–"/>
            </a:pPr>
            <a:r>
              <a:rPr lang="en-US" sz="2400"/>
              <a:t>Wat voor te schrijven? DOAC zonder TAR</a:t>
            </a:r>
            <a:endParaRPr b="1"/>
          </a:p>
          <a:p>
            <a:pPr marL="342900" lvl="0" indent="0" algn="l" rtl="0">
              <a:lnSpc>
                <a:spcPct val="100000"/>
              </a:lnSpc>
              <a:spcBef>
                <a:spcPts val="600"/>
              </a:spcBef>
              <a:spcAft>
                <a:spcPts val="0"/>
              </a:spcAft>
              <a:buNone/>
            </a:pP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Bert had ook nog een vernauwde RCA, die </a:t>
            </a:r>
            <a:r>
              <a:rPr lang="en-US"/>
              <a:t>gaat</a:t>
            </a:r>
            <a:r>
              <a:rPr lang="en-US" sz="2800" b="0" i="0" u="none" strike="noStrike" cap="none">
                <a:solidFill>
                  <a:srgbClr val="FFFFFF"/>
                </a:solidFill>
                <a:latin typeface="Arial"/>
                <a:ea typeface="Arial"/>
                <a:cs typeface="Arial"/>
                <a:sym typeface="Arial"/>
              </a:rPr>
              <a:t> nu gedotterd worden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6"/>
          <p:cNvSpPr txBox="1">
            <a:spLocks noGrp="1"/>
          </p:cNvSpPr>
          <p:nvPr>
            <p:ph type="title"/>
          </p:nvPr>
        </p:nvSpPr>
        <p:spPr>
          <a:xfrm>
            <a:off x="1403350" y="3811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Antistolling ± TAR</a:t>
            </a:r>
            <a:endParaRPr sz="3740"/>
          </a:p>
        </p:txBody>
      </p:sp>
      <p:sp>
        <p:nvSpPr>
          <p:cNvPr id="281" name="Google Shape;281;p26"/>
          <p:cNvSpPr txBox="1">
            <a:spLocks noGrp="1"/>
          </p:cNvSpPr>
          <p:nvPr>
            <p:ph type="body" idx="1"/>
          </p:nvPr>
        </p:nvSpPr>
        <p:spPr>
          <a:xfrm>
            <a:off x="1403350" y="1196975"/>
            <a:ext cx="7521300" cy="44640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Altijd afweging indicatie(s)</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Oftewel: trombotisch risico</a:t>
            </a:r>
            <a:br>
              <a:rPr lang="en-US" sz="2400" b="1"/>
            </a:b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Versus contra-indicatie / risico’s</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Oftewel: bloedingsrisico</a:t>
            </a:r>
            <a:br>
              <a:rPr lang="en-US" sz="2400" b="1"/>
            </a:br>
            <a:endParaRPr/>
          </a:p>
          <a:p>
            <a:pPr marL="342900" lvl="0" indent="-342900" algn="l" rtl="0">
              <a:lnSpc>
                <a:spcPct val="100000"/>
              </a:lnSpc>
              <a:spcBef>
                <a:spcPts val="60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TAR toevoegen bij een nieuw atherosclerotisch event onder antistolling</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Laat dit gerust over aan de 2e lijn</a:t>
            </a:r>
            <a:endParaRPr/>
          </a:p>
        </p:txBody>
      </p:sp>
      <p:pic>
        <p:nvPicPr>
          <p:cNvPr id="282" name="Google Shape;282;p26" descr="Picture 3"/>
          <p:cNvPicPr preferRelativeResize="0"/>
          <p:nvPr/>
        </p:nvPicPr>
        <p:blipFill rotWithShape="1">
          <a:blip r:embed="rId3">
            <a:alphaModFix/>
          </a:blip>
          <a:srcRect/>
          <a:stretch/>
        </p:blipFill>
        <p:spPr>
          <a:xfrm>
            <a:off x="6660232" y="4995657"/>
            <a:ext cx="2483769" cy="186282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pic>
        <p:nvPicPr>
          <p:cNvPr id="287" name="Google Shape;287;gf8881b03ee_0_39"/>
          <p:cNvPicPr preferRelativeResize="0"/>
          <p:nvPr/>
        </p:nvPicPr>
        <p:blipFill rotWithShape="1">
          <a:blip r:embed="rId3">
            <a:alphaModFix/>
          </a:blip>
          <a:srcRect l="23635" t="27079" r="24027" b="16901"/>
          <a:stretch/>
        </p:blipFill>
        <p:spPr>
          <a:xfrm>
            <a:off x="473625" y="930050"/>
            <a:ext cx="8301274" cy="499787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20"/>
          <p:cNvSpPr txBox="1">
            <a:spLocks noGrp="1"/>
          </p:cNvSpPr>
          <p:nvPr>
            <p:ph type="title"/>
          </p:nvPr>
        </p:nvSpPr>
        <p:spPr>
          <a:xfrm>
            <a:off x="1354025" y="8366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Antistolling</a:t>
            </a:r>
            <a:endParaRPr sz="3740"/>
          </a:p>
        </p:txBody>
      </p:sp>
      <p:sp>
        <p:nvSpPr>
          <p:cNvPr id="293" name="Google Shape;293;p20"/>
          <p:cNvSpPr txBox="1">
            <a:spLocks noGrp="1"/>
          </p:cNvSpPr>
          <p:nvPr>
            <p:ph type="body" idx="1"/>
          </p:nvPr>
        </p:nvSpPr>
        <p:spPr>
          <a:xfrm>
            <a:off x="1255325" y="1438200"/>
            <a:ext cx="6966600" cy="3981600"/>
          </a:xfrm>
          <a:prstGeom prst="rect">
            <a:avLst/>
          </a:prstGeom>
          <a:noFill/>
          <a:ln>
            <a:noFill/>
          </a:ln>
        </p:spPr>
        <p:txBody>
          <a:bodyPr spcFirstLastPara="1" wrap="square" lIns="45700" tIns="45700" rIns="45700" bIns="45700" anchor="t" anchorCtr="0">
            <a:normAutofit fontScale="85000" lnSpcReduction="10000"/>
          </a:bodyPr>
          <a:lstStyle/>
          <a:p>
            <a:pPr marL="0" lvl="0" indent="0" algn="l" rtl="0">
              <a:lnSpc>
                <a:spcPct val="100000"/>
              </a:lnSpc>
              <a:spcBef>
                <a:spcPts val="0"/>
              </a:spcBef>
              <a:spcAft>
                <a:spcPts val="0"/>
              </a:spcAft>
              <a:buNone/>
            </a:pPr>
            <a:br>
              <a:rPr lang="en-US" sz="2400" dirty="0"/>
            </a:br>
            <a:r>
              <a:rPr lang="en-US" sz="2400" dirty="0" err="1"/>
              <a:t>V</a:t>
            </a:r>
            <a:r>
              <a:rPr lang="en-US" dirty="0" err="1"/>
              <a:t>oorstel</a:t>
            </a:r>
            <a:r>
              <a:rPr lang="en-US" dirty="0"/>
              <a:t> </a:t>
            </a:r>
            <a:r>
              <a:rPr lang="en-US" dirty="0" err="1"/>
              <a:t>voor</a:t>
            </a:r>
            <a:r>
              <a:rPr lang="en-US" dirty="0"/>
              <a:t> </a:t>
            </a:r>
            <a:r>
              <a:rPr lang="en-US" dirty="0" err="1"/>
              <a:t>heldere</a:t>
            </a:r>
            <a:r>
              <a:rPr lang="en-US" dirty="0"/>
              <a:t> </a:t>
            </a:r>
            <a:r>
              <a:rPr lang="en-US" dirty="0" err="1"/>
              <a:t>onderlinge</a:t>
            </a:r>
            <a:r>
              <a:rPr lang="en-US" dirty="0"/>
              <a:t> </a:t>
            </a:r>
            <a:r>
              <a:rPr lang="en-US" dirty="0" err="1"/>
              <a:t>communicatie</a:t>
            </a:r>
            <a:r>
              <a:rPr lang="en-US" dirty="0"/>
              <a:t>: </a:t>
            </a:r>
            <a:br>
              <a:rPr lang="en-US" sz="3498" b="0" i="0" u="none" strike="noStrike" cap="none" dirty="0">
                <a:solidFill>
                  <a:srgbClr val="FFFFFF"/>
                </a:solidFill>
                <a:latin typeface="Arial"/>
                <a:ea typeface="Arial"/>
                <a:cs typeface="Arial"/>
                <a:sym typeface="Arial"/>
              </a:rPr>
            </a:br>
            <a:endParaRPr sz="3498" dirty="0"/>
          </a:p>
          <a:p>
            <a:pPr marL="742950" lvl="1" indent="-300574" algn="l" rtl="0">
              <a:lnSpc>
                <a:spcPct val="100000"/>
              </a:lnSpc>
              <a:spcBef>
                <a:spcPts val="500"/>
              </a:spcBef>
              <a:spcAft>
                <a:spcPts val="0"/>
              </a:spcAft>
              <a:buClr>
                <a:srgbClr val="FFFFFF"/>
              </a:buClr>
              <a:buSzPct val="100000"/>
              <a:buFont typeface="Arial"/>
              <a:buChar char="–"/>
            </a:pPr>
            <a:r>
              <a:rPr lang="en-US" sz="3098" dirty="0" err="1"/>
              <a:t>bij</a:t>
            </a:r>
            <a:r>
              <a:rPr lang="en-US" sz="3098" dirty="0"/>
              <a:t> elk </a:t>
            </a:r>
            <a:r>
              <a:rPr lang="en-US" sz="3098" dirty="0" err="1"/>
              <a:t>recept</a:t>
            </a:r>
            <a:r>
              <a:rPr lang="en-US" sz="3098" dirty="0"/>
              <a:t> </a:t>
            </a:r>
            <a:r>
              <a:rPr lang="en-US" sz="3098" dirty="0" err="1"/>
              <a:t>moet</a:t>
            </a:r>
            <a:r>
              <a:rPr lang="en-US" sz="3098" dirty="0"/>
              <a:t> </a:t>
            </a:r>
            <a:r>
              <a:rPr lang="en-US" sz="3098" dirty="0" err="1"/>
              <a:t>indicatie</a:t>
            </a:r>
            <a:r>
              <a:rPr lang="en-US" sz="3098" dirty="0"/>
              <a:t> </a:t>
            </a:r>
            <a:r>
              <a:rPr lang="en-US" sz="3098" dirty="0" err="1"/>
              <a:t>helder</a:t>
            </a:r>
            <a:r>
              <a:rPr lang="en-US" sz="3098" dirty="0"/>
              <a:t> </a:t>
            </a:r>
            <a:r>
              <a:rPr lang="en-US" sz="3098" dirty="0" err="1"/>
              <a:t>zijn</a:t>
            </a:r>
            <a:r>
              <a:rPr lang="en-US" sz="3098" dirty="0"/>
              <a:t> </a:t>
            </a:r>
            <a:endParaRPr sz="3498" b="1" dirty="0"/>
          </a:p>
          <a:p>
            <a:pPr marL="742950" lvl="1" indent="-300574" algn="l" rtl="0">
              <a:lnSpc>
                <a:spcPct val="100000"/>
              </a:lnSpc>
              <a:spcBef>
                <a:spcPts val="500"/>
              </a:spcBef>
              <a:spcAft>
                <a:spcPts val="0"/>
              </a:spcAft>
              <a:buClr>
                <a:srgbClr val="FFFFFF"/>
              </a:buClr>
              <a:buSzPct val="100000"/>
              <a:buFont typeface="Arial"/>
              <a:buChar char="–"/>
            </a:pPr>
            <a:r>
              <a:rPr lang="en-US" sz="3098" dirty="0"/>
              <a:t>de </a:t>
            </a:r>
            <a:r>
              <a:rPr lang="en-US" sz="3098" dirty="0" err="1"/>
              <a:t>duur</a:t>
            </a:r>
            <a:r>
              <a:rPr lang="en-US" sz="3098" dirty="0"/>
              <a:t> </a:t>
            </a:r>
            <a:r>
              <a:rPr lang="en-US" sz="3098" dirty="0" err="1"/>
              <a:t>moet</a:t>
            </a:r>
            <a:r>
              <a:rPr lang="en-US" sz="3098" dirty="0"/>
              <a:t> </a:t>
            </a:r>
            <a:r>
              <a:rPr lang="en-US" sz="3098" dirty="0" err="1"/>
              <a:t>bepaald</a:t>
            </a:r>
            <a:r>
              <a:rPr lang="en-US" sz="3098" dirty="0"/>
              <a:t> </a:t>
            </a:r>
            <a:r>
              <a:rPr lang="en-US" sz="3098" dirty="0" err="1"/>
              <a:t>zijn</a:t>
            </a:r>
            <a:r>
              <a:rPr lang="en-US" sz="3098" dirty="0"/>
              <a:t> </a:t>
            </a:r>
            <a:br>
              <a:rPr lang="en-US" sz="3098" dirty="0"/>
            </a:br>
            <a:r>
              <a:rPr lang="en-US" sz="2400" i="1" dirty="0"/>
              <a:t>(dan </a:t>
            </a:r>
            <a:r>
              <a:rPr lang="en-US" sz="2400" i="1" dirty="0" err="1"/>
              <a:t>wel</a:t>
            </a:r>
            <a:r>
              <a:rPr lang="en-US" sz="2400" i="1" dirty="0"/>
              <a:t>: </a:t>
            </a:r>
            <a:r>
              <a:rPr lang="en-US" sz="2400" i="1" dirty="0" err="1"/>
              <a:t>plaats</a:t>
            </a:r>
            <a:r>
              <a:rPr lang="en-US" sz="2400" i="1" dirty="0"/>
              <a:t> </a:t>
            </a:r>
            <a:r>
              <a:rPr lang="en-US" sz="2400" i="1" dirty="0" err="1"/>
              <a:t>en</a:t>
            </a:r>
            <a:r>
              <a:rPr lang="en-US" sz="2400" i="1" dirty="0"/>
              <a:t> moment van </a:t>
            </a:r>
            <a:r>
              <a:rPr lang="en-US" sz="2400" i="1" dirty="0" err="1"/>
              <a:t>heroverweging</a:t>
            </a:r>
            <a:r>
              <a:rPr lang="en-US" sz="2400" i="1" dirty="0"/>
              <a:t> </a:t>
            </a:r>
            <a:r>
              <a:rPr lang="en-US" sz="2400" i="1" dirty="0" err="1"/>
              <a:t>moet</a:t>
            </a:r>
            <a:r>
              <a:rPr lang="en-US" sz="2400" i="1" dirty="0"/>
              <a:t> </a:t>
            </a:r>
            <a:r>
              <a:rPr lang="en-US" sz="2400" i="1" dirty="0" err="1"/>
              <a:t>vastliggen</a:t>
            </a:r>
            <a:r>
              <a:rPr lang="en-US" sz="2400" i="1" dirty="0"/>
              <a:t>)</a:t>
            </a:r>
            <a:endParaRPr sz="2400" i="1" dirty="0"/>
          </a:p>
          <a:p>
            <a:pPr marL="742950" lvl="1" indent="-300574" algn="l" rtl="0">
              <a:lnSpc>
                <a:spcPct val="100000"/>
              </a:lnSpc>
              <a:spcBef>
                <a:spcPts val="500"/>
              </a:spcBef>
              <a:spcAft>
                <a:spcPts val="0"/>
              </a:spcAft>
              <a:buSzPct val="100000"/>
              <a:buChar char="–"/>
            </a:pPr>
            <a:r>
              <a:rPr lang="en-US" sz="3098" dirty="0"/>
              <a:t>in de brief van de </a:t>
            </a:r>
            <a:r>
              <a:rPr lang="en-US" sz="3098" dirty="0" err="1"/>
              <a:t>behandelend</a:t>
            </a:r>
            <a:r>
              <a:rPr lang="en-US" sz="3098" dirty="0"/>
              <a:t> specialist </a:t>
            </a:r>
            <a:r>
              <a:rPr lang="en-US" sz="3098" dirty="0" err="1"/>
              <a:t>wordt</a:t>
            </a:r>
            <a:r>
              <a:rPr lang="en-US" sz="3098" dirty="0"/>
              <a:t> </a:t>
            </a:r>
            <a:r>
              <a:rPr lang="en-US" sz="3098" dirty="0" err="1"/>
              <a:t>dit</a:t>
            </a:r>
            <a:r>
              <a:rPr lang="en-US" sz="3098" dirty="0"/>
              <a:t> </a:t>
            </a:r>
            <a:r>
              <a:rPr lang="en-US" sz="3098" dirty="0" err="1"/>
              <a:t>bij</a:t>
            </a:r>
            <a:r>
              <a:rPr lang="en-US" sz="3098" dirty="0"/>
              <a:t> </a:t>
            </a:r>
            <a:r>
              <a:rPr lang="en-US" sz="3098" dirty="0" err="1"/>
              <a:t>aanvang</a:t>
            </a:r>
            <a:r>
              <a:rPr lang="en-US" sz="3098" dirty="0"/>
              <a:t> </a:t>
            </a:r>
            <a:r>
              <a:rPr lang="en-US" sz="3098" dirty="0" err="1"/>
              <a:t>specifiek</a:t>
            </a:r>
            <a:r>
              <a:rPr lang="en-US" sz="3098" dirty="0"/>
              <a:t> </a:t>
            </a:r>
            <a:r>
              <a:rPr lang="en-US" sz="3098" dirty="0" err="1"/>
              <a:t>vermeld</a:t>
            </a:r>
            <a:r>
              <a:rPr lang="en-US" sz="3098" dirty="0"/>
              <a:t>.</a:t>
            </a:r>
            <a:endParaRPr sz="3098" dirty="0"/>
          </a:p>
          <a:p>
            <a:pPr marL="790575" lvl="0" indent="0" algn="l" rtl="0">
              <a:lnSpc>
                <a:spcPct val="100000"/>
              </a:lnSpc>
              <a:spcBef>
                <a:spcPts val="500"/>
              </a:spcBef>
              <a:spcAft>
                <a:spcPts val="0"/>
              </a:spcAft>
              <a:buNone/>
            </a:pPr>
            <a:endParaRPr sz="2400" dirty="0"/>
          </a:p>
          <a:p>
            <a:pPr marL="0" lvl="0" indent="0" algn="l" rtl="0">
              <a:spcBef>
                <a:spcPts val="500"/>
              </a:spcBef>
              <a:spcAft>
                <a:spcPts val="0"/>
              </a:spcAft>
              <a:buNone/>
            </a:pPr>
            <a:endParaRPr sz="2400" dirty="0">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g10070359e9b_0_5"/>
          <p:cNvSpPr txBox="1">
            <a:spLocks noGrp="1"/>
          </p:cNvSpPr>
          <p:nvPr>
            <p:ph type="title"/>
          </p:nvPr>
        </p:nvSpPr>
        <p:spPr>
          <a:xfrm>
            <a:off x="323850" y="355600"/>
            <a:ext cx="6481800" cy="893700"/>
          </a:xfrm>
          <a:prstGeom prst="rect">
            <a:avLst/>
          </a:prstGeom>
        </p:spPr>
        <p:txBody>
          <a:bodyPr spcFirstLastPara="1" wrap="square" lIns="45700" tIns="45700" rIns="45700" bIns="45700" anchor="ctr" anchorCtr="0">
            <a:normAutofit/>
          </a:bodyPr>
          <a:lstStyle/>
          <a:p>
            <a:pPr marL="0" lvl="0" indent="0" algn="ctr" rtl="0">
              <a:spcBef>
                <a:spcPts val="0"/>
              </a:spcBef>
              <a:spcAft>
                <a:spcPts val="0"/>
              </a:spcAft>
              <a:buNone/>
            </a:pPr>
            <a:r>
              <a:rPr lang="en-US"/>
              <a:t>De Stellingen</a:t>
            </a:r>
            <a:endParaRPr/>
          </a:p>
        </p:txBody>
      </p:sp>
      <p:pic>
        <p:nvPicPr>
          <p:cNvPr id="64" name="Google Shape;64;g10070359e9b_0_5"/>
          <p:cNvPicPr preferRelativeResize="0"/>
          <p:nvPr/>
        </p:nvPicPr>
        <p:blipFill>
          <a:blip r:embed="rId3">
            <a:alphaModFix/>
          </a:blip>
          <a:stretch>
            <a:fillRect/>
          </a:stretch>
        </p:blipFill>
        <p:spPr>
          <a:xfrm>
            <a:off x="4727875" y="2462925"/>
            <a:ext cx="4225050" cy="422505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f8881b03ee_0_43"/>
          <p:cNvSpPr txBox="1">
            <a:spLocks noGrp="1"/>
          </p:cNvSpPr>
          <p:nvPr>
            <p:ph type="title"/>
          </p:nvPr>
        </p:nvSpPr>
        <p:spPr>
          <a:xfrm>
            <a:off x="1403350" y="6527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Antistolling</a:t>
            </a:r>
            <a:endParaRPr/>
          </a:p>
        </p:txBody>
      </p:sp>
      <p:sp>
        <p:nvSpPr>
          <p:cNvPr id="299" name="Google Shape;299;gf8881b03ee_0_43"/>
          <p:cNvSpPr txBox="1">
            <a:spLocks noGrp="1"/>
          </p:cNvSpPr>
          <p:nvPr>
            <p:ph type="body" idx="1"/>
          </p:nvPr>
        </p:nvSpPr>
        <p:spPr>
          <a:xfrm>
            <a:off x="1619350" y="1685212"/>
            <a:ext cx="6337200" cy="4464000"/>
          </a:xfrm>
          <a:prstGeom prst="rect">
            <a:avLst/>
          </a:prstGeom>
        </p:spPr>
        <p:txBody>
          <a:bodyPr spcFirstLastPara="1" wrap="square" lIns="45700" tIns="45700" rIns="45700" bIns="45700" anchor="t" anchorCtr="0">
            <a:normAutofit/>
          </a:bodyPr>
          <a:lstStyle/>
          <a:p>
            <a:pPr marL="0" lvl="0" indent="0" algn="l" rtl="0">
              <a:spcBef>
                <a:spcPts val="500"/>
              </a:spcBef>
              <a:spcAft>
                <a:spcPts val="0"/>
              </a:spcAft>
              <a:buNone/>
            </a:pPr>
            <a:r>
              <a:rPr lang="en-US" sz="2400">
                <a:solidFill>
                  <a:schemeClr val="lt1"/>
                </a:solidFill>
              </a:rPr>
              <a:t>Discussie:</a:t>
            </a:r>
            <a:endParaRPr sz="2400">
              <a:solidFill>
                <a:schemeClr val="lt1"/>
              </a:solidFill>
            </a:endParaRPr>
          </a:p>
          <a:p>
            <a:pPr marL="342900" lvl="0" indent="-381000" algn="l" rtl="0">
              <a:spcBef>
                <a:spcPts val="500"/>
              </a:spcBef>
              <a:spcAft>
                <a:spcPts val="0"/>
              </a:spcAft>
              <a:buClr>
                <a:schemeClr val="lt1"/>
              </a:buClr>
              <a:buSzPts val="2400"/>
              <a:buChar char="•"/>
            </a:pPr>
            <a:r>
              <a:rPr lang="en-US" sz="2400">
                <a:solidFill>
                  <a:schemeClr val="lt1"/>
                </a:solidFill>
              </a:rPr>
              <a:t>Indicatie op recept vermelden, heeft dit meerwaarde?   </a:t>
            </a:r>
            <a:endParaRPr sz="2400">
              <a:solidFill>
                <a:schemeClr val="lt1"/>
              </a:solidFill>
            </a:endParaRPr>
          </a:p>
          <a:p>
            <a:pPr marL="342900" lvl="0" indent="-381000" algn="l" rtl="0">
              <a:spcBef>
                <a:spcPts val="500"/>
              </a:spcBef>
              <a:spcAft>
                <a:spcPts val="0"/>
              </a:spcAft>
              <a:buClr>
                <a:schemeClr val="lt1"/>
              </a:buClr>
              <a:buSzPts val="2400"/>
              <a:buChar char="•"/>
            </a:pPr>
            <a:r>
              <a:rPr lang="en-US" sz="2400">
                <a:solidFill>
                  <a:schemeClr val="lt1"/>
                </a:solidFill>
              </a:rPr>
              <a:t>Onbepaalde tijd ook noteren?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0"/>
          <p:cNvSpPr txBox="1">
            <a:spLocks noGrp="1"/>
          </p:cNvSpPr>
          <p:nvPr>
            <p:ph type="title"/>
          </p:nvPr>
        </p:nvSpPr>
        <p:spPr>
          <a:xfrm>
            <a:off x="594300" y="405975"/>
            <a:ext cx="7620000" cy="8742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a:t>Periprocedureel beleid bij de huisarts</a:t>
            </a:r>
            <a:endParaRPr/>
          </a:p>
        </p:txBody>
      </p:sp>
      <p:sp>
        <p:nvSpPr>
          <p:cNvPr id="305" name="Google Shape;305;p30"/>
          <p:cNvSpPr txBox="1"/>
          <p:nvPr/>
        </p:nvSpPr>
        <p:spPr>
          <a:xfrm>
            <a:off x="633775" y="1474600"/>
            <a:ext cx="7678200" cy="697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a:solidFill>
                  <a:schemeClr val="lt1"/>
                </a:solidFill>
              </a:rPr>
              <a:t>U gaat een grote atheroomcyste verwijderen bij Bert Leeder met zijn dubbele antistolling. U legt extra gazen klaar en wat doet u met de medicatie??</a:t>
            </a:r>
            <a:endParaRPr sz="2100">
              <a:solidFill>
                <a:schemeClr val="lt1"/>
              </a:solidFill>
            </a:endParaRPr>
          </a:p>
          <a:p>
            <a:pPr marL="0" lvl="0" indent="0" algn="l" rtl="0">
              <a:spcBef>
                <a:spcPts val="0"/>
              </a:spcBef>
              <a:spcAft>
                <a:spcPts val="0"/>
              </a:spcAft>
              <a:buNone/>
            </a:pPr>
            <a:endParaRPr sz="2100">
              <a:solidFill>
                <a:schemeClr val="lt1"/>
              </a:solidFill>
            </a:endParaRPr>
          </a:p>
          <a:p>
            <a:pPr marL="457200" lvl="0" indent="-361950" algn="l" rtl="0">
              <a:spcBef>
                <a:spcPts val="0"/>
              </a:spcBef>
              <a:spcAft>
                <a:spcPts val="0"/>
              </a:spcAft>
              <a:buClr>
                <a:schemeClr val="lt1"/>
              </a:buClr>
              <a:buSzPts val="2100"/>
              <a:buAutoNum type="alphaUcPeriod"/>
            </a:pPr>
            <a:r>
              <a:rPr lang="en-US" sz="2100">
                <a:solidFill>
                  <a:schemeClr val="lt1"/>
                </a:solidFill>
              </a:rPr>
              <a:t>continueren, ik kan de bloedingscomplicaties wel couperen</a:t>
            </a:r>
            <a:endParaRPr sz="2100">
              <a:solidFill>
                <a:schemeClr val="lt1"/>
              </a:solidFill>
            </a:endParaRPr>
          </a:p>
          <a:p>
            <a:pPr marL="457200" lvl="0" indent="-361950" algn="l" rtl="0">
              <a:spcBef>
                <a:spcPts val="0"/>
              </a:spcBef>
              <a:spcAft>
                <a:spcPts val="0"/>
              </a:spcAft>
              <a:buClr>
                <a:schemeClr val="lt1"/>
              </a:buClr>
              <a:buSzPts val="2100"/>
              <a:buAutoNum type="alphaUcPeriod"/>
            </a:pPr>
            <a:r>
              <a:rPr lang="en-US" sz="2100">
                <a:solidFill>
                  <a:schemeClr val="lt1"/>
                </a:solidFill>
              </a:rPr>
              <a:t>5 dagen van te voren de acetylsalicylzuur staken en de DOAC 1 dag van te voren staken</a:t>
            </a:r>
            <a:endParaRPr sz="2100">
              <a:solidFill>
                <a:schemeClr val="lt1"/>
              </a:solidFill>
            </a:endParaRPr>
          </a:p>
          <a:p>
            <a:pPr marL="457200" lvl="0" indent="-361950" algn="l" rtl="0">
              <a:spcBef>
                <a:spcPts val="0"/>
              </a:spcBef>
              <a:spcAft>
                <a:spcPts val="0"/>
              </a:spcAft>
              <a:buClr>
                <a:schemeClr val="lt1"/>
              </a:buClr>
              <a:buSzPts val="2100"/>
              <a:buAutoNum type="alphaUcPeriod"/>
            </a:pPr>
            <a:r>
              <a:rPr lang="en-US" sz="2100">
                <a:solidFill>
                  <a:schemeClr val="lt1"/>
                </a:solidFill>
              </a:rPr>
              <a:t>ik vraag op welk tijdstip de DOAC ingenomen wordt en probeer  zo laat mogelijk na inname de ingreep te plannen</a:t>
            </a:r>
            <a:endParaRPr sz="2100">
              <a:solidFill>
                <a:schemeClr val="lt1"/>
              </a:solidFill>
            </a:endParaRPr>
          </a:p>
          <a:p>
            <a:pPr marL="457200" lvl="0" indent="-361950" algn="l" rtl="0">
              <a:spcBef>
                <a:spcPts val="0"/>
              </a:spcBef>
              <a:spcAft>
                <a:spcPts val="0"/>
              </a:spcAft>
              <a:buClr>
                <a:schemeClr val="lt1"/>
              </a:buClr>
              <a:buSzPts val="2100"/>
              <a:buAutoNum type="alphaUcPeriod"/>
            </a:pPr>
            <a:r>
              <a:rPr lang="en-US" sz="2100">
                <a:solidFill>
                  <a:schemeClr val="lt1"/>
                </a:solidFill>
              </a:rPr>
              <a:t>ik begin er niet aan. </a:t>
            </a: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r>
              <a:rPr lang="en-US" sz="2100" i="1">
                <a:solidFill>
                  <a:schemeClr val="lt1"/>
                </a:solidFill>
              </a:rPr>
              <a:t>     zoeken in de LTA is toegestaan</a:t>
            </a:r>
            <a:endParaRPr sz="2100" i="1">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a:p>
            <a:pPr marL="0" lvl="0" indent="0" algn="l" rtl="0">
              <a:spcBef>
                <a:spcPts val="0"/>
              </a:spcBef>
              <a:spcAft>
                <a:spcPts val="0"/>
              </a:spcAft>
              <a:buNone/>
            </a:pPr>
            <a:endParaRPr sz="2100">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pic>
        <p:nvPicPr>
          <p:cNvPr id="310" name="Google Shape;310;gf8881b03ee_0_0"/>
          <p:cNvPicPr preferRelativeResize="0"/>
          <p:nvPr/>
        </p:nvPicPr>
        <p:blipFill rotWithShape="1">
          <a:blip r:embed="rId3">
            <a:alphaModFix/>
          </a:blip>
          <a:srcRect l="24198" t="22903" r="24027" b="20545"/>
          <a:stretch/>
        </p:blipFill>
        <p:spPr>
          <a:xfrm>
            <a:off x="365100" y="819025"/>
            <a:ext cx="8544398" cy="52495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38"/>
          <p:cNvSpPr txBox="1">
            <a:spLocks noGrp="1"/>
          </p:cNvSpPr>
          <p:nvPr>
            <p:ph type="title"/>
          </p:nvPr>
        </p:nvSpPr>
        <p:spPr>
          <a:xfrm>
            <a:off x="1403350" y="188912"/>
            <a:ext cx="6769100" cy="508001"/>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a:t>Trombotisch vs. bloedingsrisico</a:t>
            </a:r>
            <a:endParaRPr/>
          </a:p>
        </p:txBody>
      </p:sp>
      <p:sp>
        <p:nvSpPr>
          <p:cNvPr id="316" name="Google Shape;316;p38"/>
          <p:cNvSpPr txBox="1">
            <a:spLocks noGrp="1"/>
          </p:cNvSpPr>
          <p:nvPr>
            <p:ph type="body" idx="1"/>
          </p:nvPr>
        </p:nvSpPr>
        <p:spPr>
          <a:xfrm>
            <a:off x="1619250" y="836600"/>
            <a:ext cx="7312800" cy="5844300"/>
          </a:xfrm>
          <a:prstGeom prst="rect">
            <a:avLst/>
          </a:prstGeom>
          <a:noFill/>
          <a:ln>
            <a:noFill/>
          </a:ln>
        </p:spPr>
        <p:txBody>
          <a:bodyPr spcFirstLastPara="1" wrap="square" lIns="45700" tIns="45700" rIns="45700" bIns="45700" anchor="t" anchorCtr="0">
            <a:normAutofit/>
          </a:bodyPr>
          <a:lstStyle/>
          <a:p>
            <a:pPr marL="318897" lvl="0" indent="-343979" algn="l" rtl="0">
              <a:lnSpc>
                <a:spcPct val="100000"/>
              </a:lnSpc>
              <a:spcBef>
                <a:spcPts val="0"/>
              </a:spcBef>
              <a:spcAft>
                <a:spcPts val="0"/>
              </a:spcAft>
              <a:buClr>
                <a:schemeClr val="lt1"/>
              </a:buClr>
              <a:buSzPts val="2800"/>
              <a:buFont typeface="Arial"/>
              <a:buChar char="•"/>
            </a:pPr>
            <a:r>
              <a:rPr lang="en-US">
                <a:solidFill>
                  <a:schemeClr val="lt1"/>
                </a:solidFill>
              </a:rPr>
              <a:t>Landelijke, regionale en lokale richtlijnen en  overbruggingsprotocollen</a:t>
            </a:r>
            <a:br>
              <a:rPr lang="en-US">
                <a:solidFill>
                  <a:schemeClr val="lt1"/>
                </a:solidFill>
              </a:rPr>
            </a:br>
            <a:endParaRPr>
              <a:solidFill>
                <a:schemeClr val="lt1"/>
              </a:solidFill>
            </a:endParaRPr>
          </a:p>
          <a:p>
            <a:pPr marL="318897" lvl="0" indent="-343979" algn="l" rtl="0">
              <a:lnSpc>
                <a:spcPct val="100000"/>
              </a:lnSpc>
              <a:spcBef>
                <a:spcPts val="0"/>
              </a:spcBef>
              <a:spcAft>
                <a:spcPts val="0"/>
              </a:spcAft>
              <a:buClr>
                <a:schemeClr val="lt1"/>
              </a:buClr>
              <a:buSzPts val="2800"/>
              <a:buFont typeface="Arial"/>
              <a:buChar char="•"/>
            </a:pPr>
            <a:r>
              <a:rPr lang="en-US">
                <a:solidFill>
                  <a:schemeClr val="lt1"/>
                </a:solidFill>
              </a:rPr>
              <a:t>Welke factoren verzwaren het trombotisch risico? </a:t>
            </a:r>
            <a:endParaRPr>
              <a:solidFill>
                <a:schemeClr val="lt1"/>
              </a:solidFill>
            </a:endParaRPr>
          </a:p>
          <a:p>
            <a:pPr marL="690943" lvl="1" indent="-288925" algn="l" rtl="0">
              <a:lnSpc>
                <a:spcPct val="100000"/>
              </a:lnSpc>
              <a:spcBef>
                <a:spcPts val="500"/>
              </a:spcBef>
              <a:spcAft>
                <a:spcPts val="0"/>
              </a:spcAft>
              <a:buClr>
                <a:schemeClr val="lt1"/>
              </a:buClr>
              <a:buSzPts val="2400"/>
              <a:buFont typeface="Arial"/>
              <a:buChar char="–"/>
            </a:pPr>
            <a:r>
              <a:rPr lang="en-US" sz="2400">
                <a:solidFill>
                  <a:schemeClr val="lt1"/>
                </a:solidFill>
              </a:rPr>
              <a:t>Recente VTE (cesuur bij 3 maanden)</a:t>
            </a:r>
            <a:endParaRPr sz="2400">
              <a:solidFill>
                <a:schemeClr val="lt1"/>
              </a:solidFill>
            </a:endParaRPr>
          </a:p>
          <a:p>
            <a:pPr marL="690943" lvl="1" indent="-288925" algn="l" rtl="0">
              <a:lnSpc>
                <a:spcPct val="100000"/>
              </a:lnSpc>
              <a:spcBef>
                <a:spcPts val="500"/>
              </a:spcBef>
              <a:spcAft>
                <a:spcPts val="0"/>
              </a:spcAft>
              <a:buClr>
                <a:schemeClr val="lt1"/>
              </a:buClr>
              <a:buSzPts val="2400"/>
              <a:buChar char="–"/>
            </a:pPr>
            <a:r>
              <a:rPr lang="en-US" sz="2400">
                <a:solidFill>
                  <a:schemeClr val="lt1"/>
                </a:solidFill>
              </a:rPr>
              <a:t>Hoge ChadsVasc-score (cesuur 7-8 punten)</a:t>
            </a:r>
            <a:endParaRPr sz="2400">
              <a:solidFill>
                <a:schemeClr val="lt1"/>
              </a:solidFill>
            </a:endParaRPr>
          </a:p>
          <a:p>
            <a:pPr marL="690943" lvl="1" indent="-288924" algn="l" rtl="0">
              <a:lnSpc>
                <a:spcPct val="100000"/>
              </a:lnSpc>
              <a:spcBef>
                <a:spcPts val="500"/>
              </a:spcBef>
              <a:spcAft>
                <a:spcPts val="0"/>
              </a:spcAft>
              <a:buClr>
                <a:schemeClr val="lt1"/>
              </a:buClr>
              <a:buSzPts val="2400"/>
              <a:buChar char="–"/>
            </a:pPr>
            <a:r>
              <a:rPr lang="en-US" sz="2400">
                <a:solidFill>
                  <a:schemeClr val="lt1"/>
                </a:solidFill>
              </a:rPr>
              <a:t>Combinatie van risicofactoren</a:t>
            </a:r>
            <a:endParaRPr sz="2400">
              <a:solidFill>
                <a:schemeClr val="lt1"/>
              </a:solidFill>
            </a:endParaRPr>
          </a:p>
          <a:p>
            <a:pPr marL="690943" lvl="1" indent="-288925" algn="l" rtl="0">
              <a:lnSpc>
                <a:spcPct val="100000"/>
              </a:lnSpc>
              <a:spcBef>
                <a:spcPts val="500"/>
              </a:spcBef>
              <a:spcAft>
                <a:spcPts val="0"/>
              </a:spcAft>
              <a:buClr>
                <a:schemeClr val="lt1"/>
              </a:buClr>
              <a:buSzPts val="2400"/>
              <a:buFont typeface="Arial"/>
              <a:buChar char="–"/>
            </a:pPr>
            <a:r>
              <a:rPr lang="en-US" sz="2400">
                <a:solidFill>
                  <a:schemeClr val="lt1"/>
                </a:solidFill>
              </a:rPr>
              <a:t>Aanhoudende risicofactor (zw.schap, OAC) </a:t>
            </a:r>
            <a:endParaRPr sz="2400">
              <a:solidFill>
                <a:schemeClr val="lt1"/>
              </a:solidFill>
            </a:endParaRPr>
          </a:p>
          <a:p>
            <a:pPr marL="690943" lvl="1" indent="-288925" algn="l" rtl="0">
              <a:lnSpc>
                <a:spcPct val="100000"/>
              </a:lnSpc>
              <a:spcBef>
                <a:spcPts val="500"/>
              </a:spcBef>
              <a:spcAft>
                <a:spcPts val="0"/>
              </a:spcAft>
              <a:buClr>
                <a:schemeClr val="lt1"/>
              </a:buClr>
              <a:buSzPts val="2400"/>
              <a:buChar char="–"/>
            </a:pPr>
            <a:r>
              <a:rPr lang="en-US" sz="2400">
                <a:solidFill>
                  <a:schemeClr val="lt1"/>
                </a:solidFill>
              </a:rPr>
              <a:t>…</a:t>
            </a:r>
            <a:br>
              <a:rPr lang="en-US" sz="2400">
                <a:solidFill>
                  <a:schemeClr val="lt1"/>
                </a:solidFill>
              </a:rPr>
            </a:br>
            <a:endParaRPr sz="2400" i="1">
              <a:solidFill>
                <a:schemeClr val="lt1"/>
              </a:solidFill>
            </a:endParaRPr>
          </a:p>
        </p:txBody>
      </p:sp>
      <p:pic>
        <p:nvPicPr>
          <p:cNvPr id="317" name="Google Shape;317;p38" descr="Picture 5"/>
          <p:cNvPicPr preferRelativeResize="0"/>
          <p:nvPr/>
        </p:nvPicPr>
        <p:blipFill rotWithShape="1">
          <a:blip r:embed="rId3">
            <a:alphaModFix/>
          </a:blip>
          <a:srcRect/>
          <a:stretch/>
        </p:blipFill>
        <p:spPr>
          <a:xfrm>
            <a:off x="6660232" y="4995657"/>
            <a:ext cx="2483769" cy="186282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gcb7c08e8b2_0_102"/>
          <p:cNvSpPr txBox="1">
            <a:spLocks noGrp="1"/>
          </p:cNvSpPr>
          <p:nvPr>
            <p:ph type="title"/>
          </p:nvPr>
        </p:nvSpPr>
        <p:spPr>
          <a:xfrm>
            <a:off x="1403350" y="188912"/>
            <a:ext cx="6769200" cy="5079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a:t>Trombotisch vs. bloedingsrisico</a:t>
            </a:r>
            <a:endParaRPr/>
          </a:p>
        </p:txBody>
      </p:sp>
      <p:sp>
        <p:nvSpPr>
          <p:cNvPr id="323" name="Google Shape;323;gcb7c08e8b2_0_102"/>
          <p:cNvSpPr txBox="1">
            <a:spLocks noGrp="1"/>
          </p:cNvSpPr>
          <p:nvPr>
            <p:ph type="body" idx="1"/>
          </p:nvPr>
        </p:nvSpPr>
        <p:spPr>
          <a:xfrm>
            <a:off x="1619250" y="836600"/>
            <a:ext cx="7312800" cy="5844300"/>
          </a:xfrm>
          <a:prstGeom prst="rect">
            <a:avLst/>
          </a:prstGeom>
          <a:noFill/>
          <a:ln>
            <a:noFill/>
          </a:ln>
        </p:spPr>
        <p:txBody>
          <a:bodyPr spcFirstLastPara="1" wrap="square" lIns="45700" tIns="45700" rIns="45700" bIns="45700" anchor="t" anchorCtr="0">
            <a:normAutofit/>
          </a:bodyPr>
          <a:lstStyle/>
          <a:p>
            <a:pPr marL="318897" lvl="0" indent="-343979" algn="l" rtl="0">
              <a:lnSpc>
                <a:spcPct val="100000"/>
              </a:lnSpc>
              <a:spcBef>
                <a:spcPts val="0"/>
              </a:spcBef>
              <a:spcAft>
                <a:spcPts val="0"/>
              </a:spcAft>
              <a:buClr>
                <a:schemeClr val="lt1"/>
              </a:buClr>
              <a:buSzPts val="2800"/>
              <a:buFont typeface="Arial"/>
              <a:buChar char="•"/>
            </a:pPr>
            <a:r>
              <a:rPr lang="en-US">
                <a:solidFill>
                  <a:schemeClr val="lt1"/>
                </a:solidFill>
              </a:rPr>
              <a:t>Landelijke, regionale en lokale richtlijnen en  overbruggingsprotocollen</a:t>
            </a:r>
            <a:endParaRPr sz="2400">
              <a:solidFill>
                <a:schemeClr val="lt1"/>
              </a:solidFill>
            </a:endParaRPr>
          </a:p>
        </p:txBody>
      </p:sp>
      <p:pic>
        <p:nvPicPr>
          <p:cNvPr id="324" name="Google Shape;324;gcb7c08e8b2_0_102"/>
          <p:cNvPicPr preferRelativeResize="0"/>
          <p:nvPr/>
        </p:nvPicPr>
        <p:blipFill>
          <a:blip r:embed="rId3">
            <a:alphaModFix/>
          </a:blip>
          <a:stretch>
            <a:fillRect/>
          </a:stretch>
        </p:blipFill>
        <p:spPr>
          <a:xfrm>
            <a:off x="2012200" y="1905400"/>
            <a:ext cx="5390789" cy="4775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g10070359e9b_0_289"/>
          <p:cNvSpPr txBox="1">
            <a:spLocks noGrp="1"/>
          </p:cNvSpPr>
          <p:nvPr>
            <p:ph type="title"/>
          </p:nvPr>
        </p:nvSpPr>
        <p:spPr>
          <a:xfrm>
            <a:off x="1403350" y="188912"/>
            <a:ext cx="6769200" cy="5079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a:t>Trombotisch vs. bloedingsrisico</a:t>
            </a:r>
            <a:endParaRPr/>
          </a:p>
        </p:txBody>
      </p:sp>
      <p:sp>
        <p:nvSpPr>
          <p:cNvPr id="330" name="Google Shape;330;g10070359e9b_0_289"/>
          <p:cNvSpPr txBox="1">
            <a:spLocks noGrp="1"/>
          </p:cNvSpPr>
          <p:nvPr>
            <p:ph type="body" idx="1"/>
          </p:nvPr>
        </p:nvSpPr>
        <p:spPr>
          <a:xfrm>
            <a:off x="1619250" y="836600"/>
            <a:ext cx="7312800" cy="5844300"/>
          </a:xfrm>
          <a:prstGeom prst="rect">
            <a:avLst/>
          </a:prstGeom>
          <a:noFill/>
          <a:ln>
            <a:noFill/>
          </a:ln>
        </p:spPr>
        <p:txBody>
          <a:bodyPr spcFirstLastPara="1" wrap="square" lIns="45700" tIns="45700" rIns="45700" bIns="45700" anchor="t" anchorCtr="0">
            <a:normAutofit/>
          </a:bodyPr>
          <a:lstStyle/>
          <a:p>
            <a:pPr marL="318897" lvl="0" indent="-343979" algn="l" rtl="0">
              <a:lnSpc>
                <a:spcPct val="100000"/>
              </a:lnSpc>
              <a:spcBef>
                <a:spcPts val="0"/>
              </a:spcBef>
              <a:spcAft>
                <a:spcPts val="0"/>
              </a:spcAft>
              <a:buClr>
                <a:schemeClr val="lt1"/>
              </a:buClr>
              <a:buSzPts val="2800"/>
              <a:buFont typeface="Arial"/>
              <a:buChar char="•"/>
            </a:pPr>
            <a:r>
              <a:rPr lang="en-US">
                <a:solidFill>
                  <a:schemeClr val="lt1"/>
                </a:solidFill>
              </a:rPr>
              <a:t>Bloedingsrisico van de ingreep? </a:t>
            </a:r>
            <a:endParaRPr>
              <a:solidFill>
                <a:schemeClr val="lt1"/>
              </a:solidFill>
            </a:endParaRPr>
          </a:p>
          <a:p>
            <a:pPr marL="690943" lvl="1" indent="-288925" algn="l" rtl="0">
              <a:lnSpc>
                <a:spcPct val="100000"/>
              </a:lnSpc>
              <a:spcBef>
                <a:spcPts val="500"/>
              </a:spcBef>
              <a:spcAft>
                <a:spcPts val="0"/>
              </a:spcAft>
              <a:buClr>
                <a:schemeClr val="lt1"/>
              </a:buClr>
              <a:buSzPts val="2400"/>
              <a:buFont typeface="Arial"/>
              <a:buChar char="–"/>
            </a:pPr>
            <a:r>
              <a:rPr lang="en-US" sz="2400">
                <a:solidFill>
                  <a:schemeClr val="lt1"/>
                </a:solidFill>
              </a:rPr>
              <a:t>meerdere protocollen antistolling</a:t>
            </a:r>
            <a:endParaRPr sz="2400">
              <a:solidFill>
                <a:schemeClr val="lt1"/>
              </a:solidFill>
            </a:endParaRPr>
          </a:p>
          <a:p>
            <a:pPr marL="1181100" lvl="2" indent="-279400" algn="l" rtl="0">
              <a:lnSpc>
                <a:spcPct val="100000"/>
              </a:lnSpc>
              <a:spcBef>
                <a:spcPts val="500"/>
              </a:spcBef>
              <a:spcAft>
                <a:spcPts val="0"/>
              </a:spcAft>
              <a:buClr>
                <a:schemeClr val="lt1"/>
              </a:buClr>
              <a:buSzPts val="2000"/>
              <a:buChar char="•"/>
            </a:pPr>
            <a:r>
              <a:rPr lang="en-US" sz="2000" i="1">
                <a:solidFill>
                  <a:schemeClr val="lt1"/>
                </a:solidFill>
              </a:rPr>
              <a:t>UMCG-protocol; hematologiegroningen.nl</a:t>
            </a:r>
            <a:endParaRPr sz="2000" i="1">
              <a:solidFill>
                <a:schemeClr val="lt1"/>
              </a:solidFill>
            </a:endParaRPr>
          </a:p>
          <a:p>
            <a:pPr marL="1691638" lvl="3" indent="-332738" algn="l" rtl="0">
              <a:lnSpc>
                <a:spcPct val="100000"/>
              </a:lnSpc>
              <a:spcBef>
                <a:spcPts val="500"/>
              </a:spcBef>
              <a:spcAft>
                <a:spcPts val="0"/>
              </a:spcAft>
              <a:buClr>
                <a:schemeClr val="lt1"/>
              </a:buClr>
              <a:buSzPts val="2000"/>
              <a:buChar char="–"/>
            </a:pPr>
            <a:r>
              <a:rPr lang="en-US" sz="2000" i="1">
                <a:solidFill>
                  <a:schemeClr val="lt1"/>
                </a:solidFill>
              </a:rPr>
              <a:t>tabel van 4 pagina’s: vnl. intramuraal van belang</a:t>
            </a:r>
            <a:br>
              <a:rPr lang="en-US" sz="2000" i="1">
                <a:solidFill>
                  <a:schemeClr val="lt1"/>
                </a:solidFill>
              </a:rPr>
            </a:br>
            <a:endParaRPr sz="2000" i="1">
              <a:solidFill>
                <a:schemeClr val="lt1"/>
              </a:solidFill>
            </a:endParaRPr>
          </a:p>
          <a:p>
            <a:pPr marL="1181100" lvl="2" indent="-279400" algn="l" rtl="0">
              <a:lnSpc>
                <a:spcPct val="100000"/>
              </a:lnSpc>
              <a:spcBef>
                <a:spcPts val="500"/>
              </a:spcBef>
              <a:spcAft>
                <a:spcPts val="0"/>
              </a:spcAft>
              <a:buClr>
                <a:schemeClr val="lt1"/>
              </a:buClr>
              <a:buSzPts val="2000"/>
              <a:buChar char="•"/>
            </a:pPr>
            <a:r>
              <a:rPr lang="en-US" sz="2000" i="1">
                <a:solidFill>
                  <a:schemeClr val="lt1"/>
                </a:solidFill>
              </a:rPr>
              <a:t>Fries peri-operatief protocol</a:t>
            </a:r>
            <a:endParaRPr sz="2000" i="1">
              <a:solidFill>
                <a:schemeClr val="lt1"/>
              </a:solidFill>
            </a:endParaRPr>
          </a:p>
          <a:p>
            <a:pPr marL="1691638" lvl="3" indent="-332738" algn="l" rtl="0">
              <a:lnSpc>
                <a:spcPct val="100000"/>
              </a:lnSpc>
              <a:spcBef>
                <a:spcPts val="500"/>
              </a:spcBef>
              <a:spcAft>
                <a:spcPts val="0"/>
              </a:spcAft>
              <a:buClr>
                <a:schemeClr val="lt1"/>
              </a:buClr>
              <a:buSzPts val="2000"/>
              <a:buChar char="–"/>
            </a:pPr>
            <a:r>
              <a:rPr lang="en-US" sz="2000" i="1">
                <a:solidFill>
                  <a:schemeClr val="lt1"/>
                </a:solidFill>
              </a:rPr>
              <a:t>opsomming hoog-risico ingrepen (intramuraal)</a:t>
            </a:r>
            <a:br>
              <a:rPr lang="en-US" sz="2000" i="1">
                <a:solidFill>
                  <a:schemeClr val="lt1"/>
                </a:solidFill>
              </a:rPr>
            </a:br>
            <a:endParaRPr sz="2000" i="1">
              <a:solidFill>
                <a:schemeClr val="lt1"/>
              </a:solidFill>
            </a:endParaRPr>
          </a:p>
          <a:p>
            <a:pPr marL="1181100" lvl="2" indent="-279400" algn="l" rtl="0">
              <a:lnSpc>
                <a:spcPct val="100000"/>
              </a:lnSpc>
              <a:spcBef>
                <a:spcPts val="500"/>
              </a:spcBef>
              <a:spcAft>
                <a:spcPts val="0"/>
              </a:spcAft>
              <a:buClr>
                <a:schemeClr val="lt1"/>
              </a:buClr>
              <a:buSzPts val="2000"/>
              <a:buChar char="•"/>
            </a:pPr>
            <a:r>
              <a:rPr lang="en-US" sz="2000" i="1">
                <a:solidFill>
                  <a:schemeClr val="lt1"/>
                </a:solidFill>
              </a:rPr>
              <a:t>Landelijke richtlijn antitrombotisch beleid</a:t>
            </a:r>
            <a:endParaRPr sz="2000" i="1">
              <a:solidFill>
                <a:schemeClr val="lt1"/>
              </a:solidFill>
            </a:endParaRPr>
          </a:p>
          <a:p>
            <a:pPr marL="1691638" lvl="3" indent="-332738" algn="l" rtl="0">
              <a:lnSpc>
                <a:spcPct val="100000"/>
              </a:lnSpc>
              <a:spcBef>
                <a:spcPts val="500"/>
              </a:spcBef>
              <a:spcAft>
                <a:spcPts val="0"/>
              </a:spcAft>
              <a:buClr>
                <a:schemeClr val="lt1"/>
              </a:buClr>
              <a:buSzPts val="2000"/>
              <a:buChar char="–"/>
            </a:pPr>
            <a:r>
              <a:rPr lang="en-US" sz="2000" i="1">
                <a:solidFill>
                  <a:schemeClr val="lt1"/>
                </a:solidFill>
              </a:rPr>
              <a:t>tabel 3, lang, (vnl. intramuraal)</a:t>
            </a:r>
            <a:endParaRPr sz="2400">
              <a:solidFill>
                <a:schemeClr val="lt1"/>
              </a:solidFill>
            </a:endParaRPr>
          </a:p>
        </p:txBody>
      </p:sp>
      <p:pic>
        <p:nvPicPr>
          <p:cNvPr id="331" name="Google Shape;331;g10070359e9b_0_289"/>
          <p:cNvPicPr preferRelativeResize="0"/>
          <p:nvPr/>
        </p:nvPicPr>
        <p:blipFill>
          <a:blip r:embed="rId3">
            <a:alphaModFix/>
          </a:blip>
          <a:stretch>
            <a:fillRect/>
          </a:stretch>
        </p:blipFill>
        <p:spPr>
          <a:xfrm>
            <a:off x="621650" y="1782262"/>
            <a:ext cx="1671276" cy="1475951"/>
          </a:xfrm>
          <a:prstGeom prst="rect">
            <a:avLst/>
          </a:prstGeom>
          <a:noFill/>
          <a:ln>
            <a:noFill/>
          </a:ln>
        </p:spPr>
      </p:pic>
      <p:pic>
        <p:nvPicPr>
          <p:cNvPr id="332" name="Google Shape;332;g10070359e9b_0_289"/>
          <p:cNvPicPr preferRelativeResize="0"/>
          <p:nvPr/>
        </p:nvPicPr>
        <p:blipFill>
          <a:blip r:embed="rId4">
            <a:alphaModFix/>
          </a:blip>
          <a:stretch>
            <a:fillRect/>
          </a:stretch>
        </p:blipFill>
        <p:spPr>
          <a:xfrm>
            <a:off x="-9725" y="4501025"/>
            <a:ext cx="3105198" cy="2344076"/>
          </a:xfrm>
          <a:prstGeom prst="rect">
            <a:avLst/>
          </a:prstGeom>
          <a:noFill/>
          <a:ln>
            <a:noFill/>
          </a:ln>
        </p:spPr>
      </p:pic>
      <p:pic>
        <p:nvPicPr>
          <p:cNvPr id="333" name="Google Shape;333;g10070359e9b_0_289"/>
          <p:cNvPicPr preferRelativeResize="0"/>
          <p:nvPr/>
        </p:nvPicPr>
        <p:blipFill>
          <a:blip r:embed="rId5">
            <a:alphaModFix/>
          </a:blip>
          <a:stretch>
            <a:fillRect/>
          </a:stretch>
        </p:blipFill>
        <p:spPr>
          <a:xfrm>
            <a:off x="3266150" y="5096600"/>
            <a:ext cx="5665900" cy="12753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gfd8885ad31_0_10"/>
          <p:cNvSpPr txBox="1">
            <a:spLocks noGrp="1"/>
          </p:cNvSpPr>
          <p:nvPr>
            <p:ph type="title"/>
          </p:nvPr>
        </p:nvSpPr>
        <p:spPr>
          <a:xfrm>
            <a:off x="3861325" y="228375"/>
            <a:ext cx="2583300" cy="507900"/>
          </a:xfrm>
          <a:prstGeom prst="rect">
            <a:avLst/>
          </a:prstGeom>
        </p:spPr>
        <p:txBody>
          <a:bodyPr spcFirstLastPara="1" wrap="square" lIns="45700" tIns="45700" rIns="45700" bIns="45700" anchor="ctr" anchorCtr="0">
            <a:normAutofit fontScale="90000"/>
          </a:bodyPr>
          <a:lstStyle/>
          <a:p>
            <a:pPr marL="0" lvl="0" indent="0" algn="l" rtl="0">
              <a:spcBef>
                <a:spcPts val="600"/>
              </a:spcBef>
              <a:spcAft>
                <a:spcPts val="0"/>
              </a:spcAft>
              <a:buNone/>
            </a:pPr>
            <a:r>
              <a:rPr lang="en-US" sz="2800" b="0">
                <a:solidFill>
                  <a:schemeClr val="lt1"/>
                </a:solidFill>
              </a:rPr>
              <a:t>Pauze</a:t>
            </a:r>
            <a:endParaRPr/>
          </a:p>
        </p:txBody>
      </p:sp>
      <p:sp>
        <p:nvSpPr>
          <p:cNvPr id="339" name="Google Shape;339;gfd8885ad31_0_10"/>
          <p:cNvSpPr txBox="1">
            <a:spLocks noGrp="1"/>
          </p:cNvSpPr>
          <p:nvPr>
            <p:ph type="body" idx="1"/>
          </p:nvPr>
        </p:nvSpPr>
        <p:spPr>
          <a:xfrm>
            <a:off x="1619250" y="836612"/>
            <a:ext cx="6337200" cy="4464000"/>
          </a:xfrm>
          <a:prstGeom prst="rect">
            <a:avLst/>
          </a:prstGeom>
        </p:spPr>
        <p:txBody>
          <a:bodyPr spcFirstLastPara="1" wrap="square" lIns="45700" tIns="45700" rIns="45700" bIns="45700" anchor="t" anchorCtr="0">
            <a:normAutofit/>
          </a:bodyPr>
          <a:lstStyle/>
          <a:p>
            <a:pPr marL="0" lvl="0" indent="0" algn="l" rtl="0">
              <a:spcBef>
                <a:spcPts val="600"/>
              </a:spcBef>
              <a:spcAft>
                <a:spcPts val="0"/>
              </a:spcAft>
              <a:buNone/>
            </a:pPr>
            <a:endParaRPr/>
          </a:p>
        </p:txBody>
      </p:sp>
      <p:pic>
        <p:nvPicPr>
          <p:cNvPr id="340" name="Google Shape;340;gfd8885ad31_0_10"/>
          <p:cNvPicPr preferRelativeResize="0"/>
          <p:nvPr/>
        </p:nvPicPr>
        <p:blipFill>
          <a:blip r:embed="rId3">
            <a:alphaModFix/>
          </a:blip>
          <a:stretch>
            <a:fillRect/>
          </a:stretch>
        </p:blipFill>
        <p:spPr>
          <a:xfrm>
            <a:off x="2190750" y="836600"/>
            <a:ext cx="4762500" cy="5715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31"/>
          <p:cNvSpPr txBox="1">
            <a:spLocks noGrp="1"/>
          </p:cNvSpPr>
          <p:nvPr>
            <p:ph type="title"/>
          </p:nvPr>
        </p:nvSpPr>
        <p:spPr>
          <a:xfrm>
            <a:off x="1320275" y="414112"/>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321"/>
              <a:t>Dochter Barbara Leeder, 28 jr. </a:t>
            </a:r>
            <a:endParaRPr sz="3840"/>
          </a:p>
        </p:txBody>
      </p:sp>
      <p:sp>
        <p:nvSpPr>
          <p:cNvPr id="346" name="Google Shape;346;p31"/>
          <p:cNvSpPr txBox="1">
            <a:spLocks noGrp="1"/>
          </p:cNvSpPr>
          <p:nvPr>
            <p:ph type="body" idx="1"/>
          </p:nvPr>
        </p:nvSpPr>
        <p:spPr>
          <a:xfrm>
            <a:off x="1619250" y="1225548"/>
            <a:ext cx="7142700" cy="5038800"/>
          </a:xfrm>
          <a:prstGeom prst="rect">
            <a:avLst/>
          </a:prstGeom>
          <a:noFill/>
          <a:ln>
            <a:noFill/>
          </a:ln>
        </p:spPr>
        <p:txBody>
          <a:bodyPr spcFirstLastPara="1" wrap="square" lIns="45700" tIns="45700" rIns="45700" bIns="45700" anchor="t" anchorCtr="0">
            <a:normAutofit/>
          </a:bodyPr>
          <a:lstStyle/>
          <a:p>
            <a:pPr marL="0" lvl="0" indent="0" algn="l" rtl="0">
              <a:lnSpc>
                <a:spcPct val="80000"/>
              </a:lnSpc>
              <a:spcBef>
                <a:spcPts val="0"/>
              </a:spcBef>
              <a:spcAft>
                <a:spcPts val="0"/>
              </a:spcAft>
              <a:buSzPts val="935"/>
              <a:buNone/>
            </a:pPr>
            <a:r>
              <a:rPr lang="en-US" sz="2400" b="0" i="0" u="none" strike="noStrike" cap="none">
                <a:solidFill>
                  <a:srgbClr val="FFFFFF"/>
                </a:solidFill>
                <a:latin typeface="Arial"/>
                <a:ea typeface="Arial"/>
                <a:cs typeface="Arial"/>
                <a:sym typeface="Arial"/>
              </a:rPr>
              <a:t>Eigenlijk altijd gezond geweest</a:t>
            </a:r>
            <a:endParaRPr sz="2400"/>
          </a:p>
          <a:p>
            <a:pPr marL="0" lvl="0" indent="0" algn="l" rtl="0">
              <a:lnSpc>
                <a:spcPct val="80000"/>
              </a:lnSpc>
              <a:spcBef>
                <a:spcPts val="600"/>
              </a:spcBef>
              <a:spcAft>
                <a:spcPts val="0"/>
              </a:spcAft>
              <a:buSzPts val="935"/>
              <a:buNone/>
            </a:pPr>
            <a:r>
              <a:rPr lang="en-US" sz="2400" b="0" i="0" u="none" strike="noStrike" cap="none">
                <a:solidFill>
                  <a:srgbClr val="FFFFFF"/>
                </a:solidFill>
                <a:latin typeface="Arial"/>
                <a:ea typeface="Arial"/>
                <a:cs typeface="Arial"/>
                <a:sym typeface="Arial"/>
              </a:rPr>
              <a:t>Gebruikt geen medicatie, </a:t>
            </a:r>
            <a:r>
              <a:rPr lang="en-US" sz="2400"/>
              <a:t>rookt niet</a:t>
            </a:r>
            <a:endParaRPr sz="2400"/>
          </a:p>
          <a:p>
            <a:pPr marL="0" lvl="0" indent="0" algn="l" rtl="0">
              <a:lnSpc>
                <a:spcPct val="80000"/>
              </a:lnSpc>
              <a:spcBef>
                <a:spcPts val="600"/>
              </a:spcBef>
              <a:spcAft>
                <a:spcPts val="0"/>
              </a:spcAft>
              <a:buSzPts val="935"/>
              <a:buNone/>
            </a:pPr>
            <a:r>
              <a:rPr lang="en-US" sz="2400"/>
              <a:t>Zwangerschap negatief </a:t>
            </a:r>
            <a:br>
              <a:rPr lang="en-US" sz="2400" b="0" i="0" u="none" strike="noStrike" cap="none">
                <a:solidFill>
                  <a:srgbClr val="FFFFFF"/>
                </a:solidFill>
                <a:latin typeface="Arial"/>
                <a:ea typeface="Arial"/>
                <a:cs typeface="Arial"/>
                <a:sym typeface="Arial"/>
              </a:rPr>
            </a:br>
            <a:br>
              <a:rPr lang="en-US" sz="2400" b="0" i="0" u="none" strike="noStrike" cap="none">
                <a:solidFill>
                  <a:srgbClr val="FFFFFF"/>
                </a:solidFill>
                <a:latin typeface="Arial"/>
                <a:ea typeface="Arial"/>
                <a:cs typeface="Arial"/>
                <a:sym typeface="Arial"/>
              </a:rPr>
            </a:br>
            <a:endParaRPr sz="2400"/>
          </a:p>
          <a:p>
            <a:pPr marL="342900" lvl="0" indent="-317500" algn="l" rtl="0">
              <a:lnSpc>
                <a:spcPct val="80000"/>
              </a:lnSpc>
              <a:spcBef>
                <a:spcPts val="6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Barbara heeft </a:t>
            </a:r>
            <a:r>
              <a:rPr lang="en-US" sz="2400"/>
              <a:t>misschien</a:t>
            </a:r>
            <a:r>
              <a:rPr lang="en-US" sz="2400" b="0" i="0" u="none" strike="noStrike" cap="none">
                <a:solidFill>
                  <a:srgbClr val="FFFFFF"/>
                </a:solidFill>
                <a:latin typeface="Arial"/>
                <a:ea typeface="Arial"/>
                <a:cs typeface="Arial"/>
                <a:sym typeface="Arial"/>
              </a:rPr>
              <a:t> een trombosebeen.</a:t>
            </a:r>
            <a:endParaRPr sz="2400"/>
          </a:p>
          <a:p>
            <a:pPr marL="342900" lvl="0" indent="0" algn="l" rtl="0">
              <a:lnSpc>
                <a:spcPct val="80000"/>
              </a:lnSpc>
              <a:spcBef>
                <a:spcPts val="600"/>
              </a:spcBef>
              <a:spcAft>
                <a:spcPts val="0"/>
              </a:spcAft>
              <a:buSzPts val="935"/>
              <a:buNone/>
            </a:pPr>
            <a:endParaRPr sz="2400"/>
          </a:p>
          <a:p>
            <a:pPr marL="457200" lvl="0" indent="-381000" algn="l" rtl="0">
              <a:lnSpc>
                <a:spcPct val="80000"/>
              </a:lnSpc>
              <a:spcBef>
                <a:spcPts val="600"/>
              </a:spcBef>
              <a:spcAft>
                <a:spcPts val="0"/>
              </a:spcAft>
              <a:buSzPts val="2400"/>
              <a:buAutoNum type="alphaUcPeriod"/>
            </a:pPr>
            <a:r>
              <a:rPr lang="en-US" sz="2400"/>
              <a:t>Ik doe zelf een echo en behandel vlgs NHG richtlijn</a:t>
            </a:r>
            <a:endParaRPr sz="2400"/>
          </a:p>
          <a:p>
            <a:pPr marL="457200" lvl="0" indent="-381000" algn="l" rtl="0">
              <a:lnSpc>
                <a:spcPct val="80000"/>
              </a:lnSpc>
              <a:spcBef>
                <a:spcPts val="0"/>
              </a:spcBef>
              <a:spcAft>
                <a:spcPts val="0"/>
              </a:spcAft>
              <a:buSzPts val="2400"/>
              <a:buAutoNum type="alphaUcPeriod"/>
            </a:pPr>
            <a:r>
              <a:rPr lang="en-US" sz="2400"/>
              <a:t>Ik verwijs naar de 2</a:t>
            </a:r>
            <a:r>
              <a:rPr lang="en-US" sz="2400" baseline="30000"/>
              <a:t>e</a:t>
            </a:r>
            <a:r>
              <a:rPr lang="en-US" sz="2400"/>
              <a:t> lijn voor diagnostiek en behandel zelf vlgs NHG richtlijn </a:t>
            </a:r>
            <a:endParaRPr sz="2400"/>
          </a:p>
          <a:p>
            <a:pPr marL="457200" lvl="0" indent="-381000" algn="l" rtl="0">
              <a:lnSpc>
                <a:spcPct val="80000"/>
              </a:lnSpc>
              <a:spcBef>
                <a:spcPts val="0"/>
              </a:spcBef>
              <a:spcAft>
                <a:spcPts val="0"/>
              </a:spcAft>
              <a:buSzPts val="2400"/>
              <a:buAutoNum type="alphaUcPeriod"/>
            </a:pPr>
            <a:r>
              <a:rPr lang="en-US" sz="2400"/>
              <a:t>Ik verwijs naar de </a:t>
            </a:r>
            <a:r>
              <a:rPr lang="en-US" sz="2400">
                <a:solidFill>
                  <a:schemeClr val="lt1"/>
                </a:solidFill>
              </a:rPr>
              <a:t>2</a:t>
            </a:r>
            <a:r>
              <a:rPr lang="en-US" sz="2400" baseline="30000">
                <a:solidFill>
                  <a:schemeClr val="lt1"/>
                </a:solidFill>
              </a:rPr>
              <a:t>e</a:t>
            </a:r>
            <a:r>
              <a:rPr lang="en-US" sz="2400"/>
              <a:t> lijn voor diagnostiek en behandeling </a:t>
            </a:r>
            <a:endParaRPr sz="240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5"/>
          <p:cNvSpPr txBox="1">
            <a:spLocks noGrp="1"/>
          </p:cNvSpPr>
          <p:nvPr>
            <p:ph type="title"/>
          </p:nvPr>
        </p:nvSpPr>
        <p:spPr>
          <a:xfrm>
            <a:off x="1403350" y="659762"/>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Dochter Barbara Leeder, 28 jr. </a:t>
            </a:r>
            <a:endParaRPr sz="3740"/>
          </a:p>
        </p:txBody>
      </p:sp>
      <p:sp>
        <p:nvSpPr>
          <p:cNvPr id="352" name="Google Shape;352;p35"/>
          <p:cNvSpPr txBox="1">
            <a:spLocks noGrp="1"/>
          </p:cNvSpPr>
          <p:nvPr>
            <p:ph type="body" idx="1"/>
          </p:nvPr>
        </p:nvSpPr>
        <p:spPr>
          <a:xfrm>
            <a:off x="1557825" y="1614537"/>
            <a:ext cx="6337200" cy="4464000"/>
          </a:xfrm>
          <a:prstGeom prst="rect">
            <a:avLst/>
          </a:prstGeom>
          <a:noFill/>
          <a:ln>
            <a:noFill/>
          </a:ln>
        </p:spPr>
        <p:txBody>
          <a:bodyPr spcFirstLastPara="1" wrap="square" lIns="45700" tIns="45700" rIns="45700" bIns="45700" anchor="t" anchorCtr="0">
            <a:normAutofit/>
          </a:bodyPr>
          <a:lstStyle/>
          <a:p>
            <a:pPr marL="0" lvl="0" indent="0" algn="l" rtl="0">
              <a:lnSpc>
                <a:spcPct val="80000"/>
              </a:lnSpc>
              <a:spcBef>
                <a:spcPts val="0"/>
              </a:spcBef>
              <a:spcAft>
                <a:spcPts val="0"/>
              </a:spcAft>
              <a:buClr>
                <a:srgbClr val="000000"/>
              </a:buClr>
              <a:buSzPts val="935"/>
              <a:buFont typeface="Arial"/>
              <a:buNone/>
            </a:pPr>
            <a:r>
              <a:rPr lang="en-US" sz="2400">
                <a:solidFill>
                  <a:schemeClr val="lt1"/>
                </a:solidFill>
              </a:rPr>
              <a:t>Eigenlijk altijd gezond geweest</a:t>
            </a:r>
            <a:endParaRPr sz="2400">
              <a:solidFill>
                <a:schemeClr val="lt1"/>
              </a:solidFill>
            </a:endParaRPr>
          </a:p>
          <a:p>
            <a:pPr marL="0" lvl="0" indent="0" algn="l" rtl="0">
              <a:lnSpc>
                <a:spcPct val="80000"/>
              </a:lnSpc>
              <a:spcBef>
                <a:spcPts val="600"/>
              </a:spcBef>
              <a:spcAft>
                <a:spcPts val="0"/>
              </a:spcAft>
              <a:buClr>
                <a:srgbClr val="000000"/>
              </a:buClr>
              <a:buSzPts val="935"/>
              <a:buFont typeface="Arial"/>
              <a:buNone/>
            </a:pPr>
            <a:r>
              <a:rPr lang="en-US" sz="2400">
                <a:solidFill>
                  <a:schemeClr val="lt1"/>
                </a:solidFill>
              </a:rPr>
              <a:t>Gebruikt geen medicatie, rookt niet</a:t>
            </a:r>
            <a:endParaRPr sz="2400">
              <a:solidFill>
                <a:schemeClr val="lt1"/>
              </a:solidFill>
            </a:endParaRPr>
          </a:p>
          <a:p>
            <a:pPr marL="0" lvl="0" indent="0" algn="l" rtl="0">
              <a:lnSpc>
                <a:spcPct val="100000"/>
              </a:lnSpc>
              <a:spcBef>
                <a:spcPts val="600"/>
              </a:spcBef>
              <a:spcAft>
                <a:spcPts val="0"/>
              </a:spcAft>
              <a:buNone/>
            </a:pPr>
            <a:r>
              <a:rPr lang="en-US" sz="2400">
                <a:solidFill>
                  <a:schemeClr val="lt1"/>
                </a:solidFill>
              </a:rPr>
              <a:t>Zwangerschap negatief </a:t>
            </a:r>
            <a:br>
              <a:rPr lang="en-US" sz="2400" b="0" i="0" u="none" strike="noStrike" cap="none">
                <a:solidFill>
                  <a:srgbClr val="FFFFFF"/>
                </a:solidFill>
                <a:latin typeface="Arial"/>
                <a:ea typeface="Arial"/>
                <a:cs typeface="Arial"/>
                <a:sym typeface="Arial"/>
              </a:rPr>
            </a:br>
            <a:endParaRPr sz="2400"/>
          </a:p>
          <a:p>
            <a:pPr marL="342900" lvl="0" indent="-317500" algn="l" rtl="0">
              <a:lnSpc>
                <a:spcPct val="100000"/>
              </a:lnSpc>
              <a:spcBef>
                <a:spcPts val="6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Barbara </a:t>
            </a:r>
            <a:r>
              <a:rPr lang="en-US" sz="2400"/>
              <a:t>heeft</a:t>
            </a:r>
            <a:r>
              <a:rPr lang="en-US" sz="2400" b="0" i="0" u="none" strike="noStrike" cap="none">
                <a:solidFill>
                  <a:srgbClr val="FFFFFF"/>
                </a:solidFill>
                <a:latin typeface="Arial"/>
                <a:ea typeface="Arial"/>
                <a:cs typeface="Arial"/>
                <a:sym typeface="Arial"/>
              </a:rPr>
              <a:t> een trombosebeen</a:t>
            </a:r>
            <a:endParaRPr sz="2400"/>
          </a:p>
          <a:p>
            <a:pPr marL="742950" lvl="1" indent="-285750" algn="l" rtl="0">
              <a:lnSpc>
                <a:spcPct val="100000"/>
              </a:lnSpc>
              <a:spcBef>
                <a:spcPts val="500"/>
              </a:spcBef>
              <a:spcAft>
                <a:spcPts val="0"/>
              </a:spcAft>
              <a:buClr>
                <a:srgbClr val="FFFFFF"/>
              </a:buClr>
              <a:buSzPts val="2400"/>
              <a:buFont typeface="Arial"/>
              <a:buChar char="–"/>
            </a:pPr>
            <a:r>
              <a:rPr lang="en-US" sz="2400"/>
              <a:t>Wat schrijven we voor? </a:t>
            </a:r>
            <a:endParaRPr sz="2400" i="1"/>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g10366d1f32f_0_0"/>
          <p:cNvSpPr txBox="1">
            <a:spLocks noGrp="1"/>
          </p:cNvSpPr>
          <p:nvPr>
            <p:ph type="title"/>
          </p:nvPr>
        </p:nvSpPr>
        <p:spPr>
          <a:xfrm>
            <a:off x="1403350" y="659762"/>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Dochter Barbara Leeder, 28 jr. </a:t>
            </a:r>
            <a:endParaRPr sz="3740"/>
          </a:p>
        </p:txBody>
      </p:sp>
      <p:sp>
        <p:nvSpPr>
          <p:cNvPr id="358" name="Google Shape;358;g10366d1f32f_0_0"/>
          <p:cNvSpPr txBox="1">
            <a:spLocks noGrp="1"/>
          </p:cNvSpPr>
          <p:nvPr>
            <p:ph type="body" idx="1"/>
          </p:nvPr>
        </p:nvSpPr>
        <p:spPr>
          <a:xfrm>
            <a:off x="1557825" y="1614537"/>
            <a:ext cx="6337200" cy="4464000"/>
          </a:xfrm>
          <a:prstGeom prst="rect">
            <a:avLst/>
          </a:prstGeom>
          <a:noFill/>
          <a:ln>
            <a:noFill/>
          </a:ln>
        </p:spPr>
        <p:txBody>
          <a:bodyPr spcFirstLastPara="1" wrap="square" lIns="45700" tIns="45700" rIns="45700" bIns="45700" anchor="t" anchorCtr="0">
            <a:normAutofit/>
          </a:bodyPr>
          <a:lstStyle/>
          <a:p>
            <a:pPr marL="0" lvl="0" indent="0" algn="l" rtl="0">
              <a:lnSpc>
                <a:spcPct val="80000"/>
              </a:lnSpc>
              <a:spcBef>
                <a:spcPts val="0"/>
              </a:spcBef>
              <a:spcAft>
                <a:spcPts val="0"/>
              </a:spcAft>
              <a:buClr>
                <a:srgbClr val="000000"/>
              </a:buClr>
              <a:buSzPts val="935"/>
              <a:buFont typeface="Arial"/>
              <a:buNone/>
            </a:pPr>
            <a:r>
              <a:rPr lang="en-US" sz="2400">
                <a:solidFill>
                  <a:schemeClr val="lt1"/>
                </a:solidFill>
              </a:rPr>
              <a:t>Eigenlijk altijd gezond geweest</a:t>
            </a:r>
            <a:endParaRPr sz="2400">
              <a:solidFill>
                <a:schemeClr val="lt1"/>
              </a:solidFill>
            </a:endParaRPr>
          </a:p>
          <a:p>
            <a:pPr marL="0" lvl="0" indent="0" algn="l" rtl="0">
              <a:lnSpc>
                <a:spcPct val="80000"/>
              </a:lnSpc>
              <a:spcBef>
                <a:spcPts val="600"/>
              </a:spcBef>
              <a:spcAft>
                <a:spcPts val="0"/>
              </a:spcAft>
              <a:buClr>
                <a:srgbClr val="000000"/>
              </a:buClr>
              <a:buSzPts val="935"/>
              <a:buFont typeface="Arial"/>
              <a:buNone/>
            </a:pPr>
            <a:r>
              <a:rPr lang="en-US" sz="2400">
                <a:solidFill>
                  <a:schemeClr val="lt1"/>
                </a:solidFill>
              </a:rPr>
              <a:t>Gebruikt geen medicatie, rookt niet</a:t>
            </a:r>
            <a:endParaRPr sz="2400">
              <a:solidFill>
                <a:schemeClr val="lt1"/>
              </a:solidFill>
            </a:endParaRPr>
          </a:p>
          <a:p>
            <a:pPr marL="0" lvl="0" indent="0" algn="l" rtl="0">
              <a:lnSpc>
                <a:spcPct val="100000"/>
              </a:lnSpc>
              <a:spcBef>
                <a:spcPts val="600"/>
              </a:spcBef>
              <a:spcAft>
                <a:spcPts val="0"/>
              </a:spcAft>
              <a:buNone/>
            </a:pPr>
            <a:r>
              <a:rPr lang="en-US" sz="2400">
                <a:solidFill>
                  <a:schemeClr val="lt1"/>
                </a:solidFill>
              </a:rPr>
              <a:t>Zwangerschap negatief </a:t>
            </a:r>
            <a:br>
              <a:rPr lang="en-US" sz="2400" b="0" i="0" u="none" strike="noStrike" cap="none">
                <a:solidFill>
                  <a:srgbClr val="FFFFFF"/>
                </a:solidFill>
                <a:latin typeface="Arial"/>
                <a:ea typeface="Arial"/>
                <a:cs typeface="Arial"/>
                <a:sym typeface="Arial"/>
              </a:rPr>
            </a:br>
            <a:endParaRPr sz="2400"/>
          </a:p>
          <a:p>
            <a:pPr marL="342900" lvl="0" indent="-317500" algn="l" rtl="0">
              <a:lnSpc>
                <a:spcPct val="100000"/>
              </a:lnSpc>
              <a:spcBef>
                <a:spcPts val="6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Barbara </a:t>
            </a:r>
            <a:r>
              <a:rPr lang="en-US" sz="2400"/>
              <a:t>heeft</a:t>
            </a:r>
            <a:r>
              <a:rPr lang="en-US" sz="2400" b="0" i="0" u="none" strike="noStrike" cap="none">
                <a:solidFill>
                  <a:srgbClr val="FFFFFF"/>
                </a:solidFill>
                <a:latin typeface="Arial"/>
                <a:ea typeface="Arial"/>
                <a:cs typeface="Arial"/>
                <a:sym typeface="Arial"/>
              </a:rPr>
              <a:t> een trombosebeen</a:t>
            </a:r>
            <a:endParaRPr sz="2400"/>
          </a:p>
          <a:p>
            <a:pPr marL="742950" lvl="1" indent="-285750" algn="l" rtl="0">
              <a:lnSpc>
                <a:spcPct val="100000"/>
              </a:lnSpc>
              <a:spcBef>
                <a:spcPts val="500"/>
              </a:spcBef>
              <a:spcAft>
                <a:spcPts val="0"/>
              </a:spcAft>
              <a:buClr>
                <a:srgbClr val="FFFFFF"/>
              </a:buClr>
              <a:buSzPts val="2400"/>
              <a:buFont typeface="Arial"/>
              <a:buChar char="–"/>
            </a:pPr>
            <a:r>
              <a:rPr lang="en-US" sz="2400"/>
              <a:t>Wat schrijven we voor? </a:t>
            </a:r>
            <a:r>
              <a:rPr lang="en-US" sz="2400" i="1">
                <a:latin typeface="Noto Sans Symbols"/>
                <a:ea typeface="Noto Sans Symbols"/>
                <a:cs typeface="Noto Sans Symbols"/>
                <a:sym typeface="Noto Sans Symbols"/>
              </a:rPr>
              <a:t>→ </a:t>
            </a:r>
            <a:r>
              <a:rPr lang="en-US" sz="2400" i="1"/>
              <a:t>DOAC</a:t>
            </a:r>
            <a:endParaRPr sz="2400" i="1"/>
          </a:p>
          <a:p>
            <a:pPr marL="742950" lvl="1" indent="-285750" algn="l" rtl="0">
              <a:lnSpc>
                <a:spcPct val="100000"/>
              </a:lnSpc>
              <a:spcBef>
                <a:spcPts val="500"/>
              </a:spcBef>
              <a:spcAft>
                <a:spcPts val="0"/>
              </a:spcAft>
              <a:buSzPts val="2400"/>
              <a:buChar char="–"/>
            </a:pPr>
            <a:r>
              <a:rPr lang="en-US" sz="2400"/>
              <a:t>Zwangerschapswens bespreken </a:t>
            </a:r>
            <a:endParaRPr sz="2400"/>
          </a:p>
          <a:p>
            <a:pPr marL="742950" lvl="1" indent="-285750" algn="l" rtl="0">
              <a:lnSpc>
                <a:spcPct val="100000"/>
              </a:lnSpc>
              <a:spcBef>
                <a:spcPts val="500"/>
              </a:spcBef>
              <a:spcAft>
                <a:spcPts val="0"/>
              </a:spcAft>
              <a:buClr>
                <a:srgbClr val="FFFFFF"/>
              </a:buClr>
              <a:buSzPts val="2400"/>
              <a:buFont typeface="Arial"/>
              <a:buChar char="–"/>
            </a:pPr>
            <a:r>
              <a:rPr lang="en-US" sz="2400"/>
              <a:t>Er blijkt ook een longembolie, wordt het verhaal nu anders?</a:t>
            </a:r>
            <a:endParaRPr sz="2400" i="1"/>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g10070359e9b_0_12"/>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Stellingen (1)</a:t>
            </a:r>
            <a:endParaRPr/>
          </a:p>
        </p:txBody>
      </p:sp>
      <p:sp>
        <p:nvSpPr>
          <p:cNvPr id="70" name="Google Shape;70;g10070359e9b_0_12"/>
          <p:cNvSpPr txBox="1">
            <a:spLocks noGrp="1"/>
          </p:cNvSpPr>
          <p:nvPr>
            <p:ph type="body" idx="1"/>
          </p:nvPr>
        </p:nvSpPr>
        <p:spPr>
          <a:xfrm>
            <a:off x="1619250" y="836600"/>
            <a:ext cx="6769200" cy="5323200"/>
          </a:xfrm>
          <a:prstGeom prst="rect">
            <a:avLst/>
          </a:prstGeom>
        </p:spPr>
        <p:txBody>
          <a:bodyPr spcFirstLastPara="1" wrap="square" lIns="45700" tIns="45700" rIns="45700" bIns="45700" anchor="t" anchorCtr="0">
            <a:noAutofit/>
          </a:bodyPr>
          <a:lstStyle/>
          <a:p>
            <a:pPr marL="457200" lvl="0" indent="-355600" algn="l" rtl="0">
              <a:lnSpc>
                <a:spcPct val="107916"/>
              </a:lnSpc>
              <a:spcBef>
                <a:spcPts val="0"/>
              </a:spcBef>
              <a:spcAft>
                <a:spcPts val="0"/>
              </a:spcAft>
              <a:buClr>
                <a:schemeClr val="lt1"/>
              </a:buClr>
              <a:buSzPts val="2000"/>
              <a:buFont typeface="Calibri"/>
              <a:buAutoNum type="arabicPeriod"/>
            </a:pP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kleine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chirurgische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ingreep</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laat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ik</a:t>
            </a:r>
            <a:r>
              <a:rPr lang="en-US" sz="2000" dirty="0">
                <a:solidFill>
                  <a:schemeClr val="lt1"/>
                </a:solidFill>
                <a:latin typeface="Calibri"/>
                <a:ea typeface="Calibri"/>
                <a:cs typeface="Calibri"/>
                <a:sym typeface="Calibri"/>
              </a:rPr>
              <a:t> het </a:t>
            </a:r>
            <a:r>
              <a:rPr lang="en-US" sz="2000" dirty="0" err="1">
                <a:solidFill>
                  <a:schemeClr val="lt1"/>
                </a:solidFill>
                <a:latin typeface="Calibri"/>
                <a:ea typeface="Calibri"/>
                <a:cs typeface="Calibri"/>
                <a:sym typeface="Calibri"/>
              </a:rPr>
              <a:t>liefst</a:t>
            </a:r>
            <a:r>
              <a:rPr lang="en-US" sz="2000" dirty="0">
                <a:solidFill>
                  <a:schemeClr val="lt1"/>
                </a:solidFill>
                <a:latin typeface="Calibri"/>
                <a:ea typeface="Calibri"/>
                <a:cs typeface="Calibri"/>
                <a:sym typeface="Calibri"/>
              </a:rPr>
              <a:t> de </a:t>
            </a:r>
            <a:r>
              <a:rPr lang="en-US" sz="2000" dirty="0" err="1">
                <a:solidFill>
                  <a:schemeClr val="lt1"/>
                </a:solidFill>
                <a:latin typeface="Calibri"/>
                <a:ea typeface="Calibri"/>
                <a:cs typeface="Calibri"/>
                <a:sym typeface="Calibri"/>
              </a:rPr>
              <a:t>carbasalaatcalcium</a:t>
            </a:r>
            <a:r>
              <a:rPr lang="en-US" sz="2000" dirty="0">
                <a:solidFill>
                  <a:schemeClr val="lt1"/>
                </a:solidFill>
                <a:latin typeface="Calibri"/>
                <a:ea typeface="Calibri"/>
                <a:cs typeface="Calibri"/>
                <a:sym typeface="Calibri"/>
              </a:rPr>
              <a:t> of </a:t>
            </a:r>
            <a:r>
              <a:rPr lang="en-US" sz="2000" dirty="0" err="1">
                <a:solidFill>
                  <a:schemeClr val="lt1"/>
                </a:solidFill>
                <a:latin typeface="Calibri"/>
                <a:ea typeface="Calibri"/>
                <a:cs typeface="Calibri"/>
                <a:sym typeface="Calibri"/>
              </a:rPr>
              <a:t>acetylsalicylzuur</a:t>
            </a:r>
            <a:r>
              <a:rPr lang="en-US" sz="2000" dirty="0">
                <a:solidFill>
                  <a:schemeClr val="lt1"/>
                </a:solidFill>
                <a:latin typeface="Calibri"/>
                <a:ea typeface="Calibri"/>
                <a:cs typeface="Calibri"/>
                <a:sym typeface="Calibri"/>
              </a:rPr>
              <a:t> 3 </a:t>
            </a:r>
            <a:r>
              <a:rPr lang="en-US" sz="2000" dirty="0" err="1">
                <a:solidFill>
                  <a:schemeClr val="lt1"/>
                </a:solidFill>
                <a:latin typeface="Calibri"/>
                <a:ea typeface="Calibri"/>
                <a:cs typeface="Calibri"/>
                <a:sym typeface="Calibri"/>
              </a:rPr>
              <a:t>dagen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stoppen</a:t>
            </a:r>
            <a:r>
              <a:rPr lang="en-US" sz="2000" dirty="0">
                <a:solidFill>
                  <a:schemeClr val="lt1"/>
                </a:solidFill>
                <a:latin typeface="Calibri"/>
                <a:ea typeface="Calibri"/>
                <a:cs typeface="Calibri"/>
                <a:sym typeface="Calibri"/>
              </a:rPr>
              <a:t>.</a:t>
            </a:r>
            <a:br>
              <a:rPr lang="en-US" sz="2000" dirty="0">
                <a:solidFill>
                  <a:schemeClr val="lt1"/>
                </a:solidFill>
                <a:latin typeface="Calibri"/>
                <a:ea typeface="Calibri"/>
                <a:cs typeface="Calibri"/>
                <a:sym typeface="Calibri"/>
              </a:rPr>
            </a:br>
            <a:r>
              <a:rPr lang="en-US" sz="2000" i="1" dirty="0">
                <a:solidFill>
                  <a:schemeClr val="lt1"/>
                </a:solidFill>
                <a:latin typeface="Calibri"/>
                <a:ea typeface="Calibri"/>
                <a:cs typeface="Calibri"/>
                <a:sym typeface="Calibri"/>
              </a:rPr>
              <a:t>		Juist/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a:pPr>
            <a:r>
              <a:rPr lang="en-US" sz="2000" dirty="0">
                <a:solidFill>
                  <a:schemeClr val="lt1"/>
                </a:solidFill>
                <a:latin typeface="Calibri"/>
                <a:ea typeface="Calibri"/>
                <a:cs typeface="Calibri"/>
                <a:sym typeface="Calibri"/>
              </a:rPr>
              <a:t>Of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atriumfibrilleren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antistolling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moet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en</a:t>
            </a:r>
            <a:r>
              <a:rPr lang="en-US" sz="2000" dirty="0">
                <a:solidFill>
                  <a:schemeClr val="lt1"/>
                </a:solidFill>
                <a:latin typeface="Calibri"/>
                <a:ea typeface="Calibri"/>
                <a:cs typeface="Calibri"/>
                <a:sym typeface="Calibri"/>
              </a:rPr>
              <a:t> zo ja </a:t>
            </a:r>
            <a:r>
              <a:rPr lang="en-US" sz="2000" dirty="0" err="1">
                <a:solidFill>
                  <a:schemeClr val="lt1"/>
                </a:solidFill>
                <a:latin typeface="Calibri"/>
                <a:ea typeface="Calibri"/>
                <a:cs typeface="Calibri"/>
                <a:sym typeface="Calibri"/>
              </a:rPr>
              <a:t>welk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middel</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overleg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altijd</a:t>
            </a:r>
            <a:r>
              <a:rPr lang="en-US" sz="2000" dirty="0">
                <a:solidFill>
                  <a:schemeClr val="lt1"/>
                </a:solidFill>
                <a:latin typeface="Calibri"/>
                <a:ea typeface="Calibri"/>
                <a:cs typeface="Calibri"/>
                <a:sym typeface="Calibri"/>
              </a:rPr>
              <a:t> met de </a:t>
            </a:r>
            <a:r>
              <a:rPr lang="en-US" sz="2000" dirty="0" err="1">
                <a:solidFill>
                  <a:schemeClr val="lt1"/>
                </a:solidFill>
                <a:latin typeface="Calibri"/>
                <a:ea typeface="Calibri"/>
                <a:cs typeface="Calibri"/>
                <a:sym typeface="Calibri"/>
              </a:rPr>
              <a:t>cardioloog</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a:t>
            </a:r>
            <a:r>
              <a:rPr lang="en-US" sz="2000" i="1" dirty="0" err="1">
                <a:solidFill>
                  <a:schemeClr val="lt1"/>
                </a:solidFill>
                <a:latin typeface="Calibri"/>
                <a:ea typeface="Calibri"/>
                <a:cs typeface="Calibri"/>
                <a:sym typeface="Calibri"/>
              </a:rPr>
              <a:t>ens</a:t>
            </a:r>
            <a:r>
              <a:rPr lang="en-US" sz="2000" i="1" dirty="0">
                <a:solidFill>
                  <a:schemeClr val="lt1"/>
                </a:solidFill>
                <a:latin typeface="Calibri"/>
                <a:ea typeface="Calibri"/>
                <a:cs typeface="Calibri"/>
                <a:sym typeface="Calibri"/>
              </a:rPr>
              <a:t> / </a:t>
            </a:r>
            <a:r>
              <a:rPr lang="en-US" sz="2000" i="1" dirty="0" err="1">
                <a:solidFill>
                  <a:schemeClr val="lt1"/>
                </a:solidFill>
                <a:latin typeface="Calibri"/>
                <a:ea typeface="Calibri"/>
                <a:cs typeface="Calibri"/>
                <a:sym typeface="Calibri"/>
              </a:rPr>
              <a:t>oneens</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tandarts</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moet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mij</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niet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bellen</a:t>
            </a:r>
            <a:r>
              <a:rPr lang="en-US" sz="2000" dirty="0">
                <a:solidFill>
                  <a:schemeClr val="lt1"/>
                </a:solidFill>
                <a:latin typeface="Calibri"/>
                <a:ea typeface="Calibri"/>
                <a:cs typeface="Calibri"/>
                <a:sym typeface="Calibri"/>
              </a:rPr>
              <a:t> met de </a:t>
            </a:r>
            <a:r>
              <a:rPr lang="en-US" sz="2000" dirty="0" err="1">
                <a:solidFill>
                  <a:schemeClr val="lt1"/>
                </a:solidFill>
                <a:latin typeface="Calibri"/>
                <a:ea typeface="Calibri"/>
                <a:cs typeface="Calibri"/>
                <a:sym typeface="Calibri"/>
              </a:rPr>
              <a:t>vraag</a:t>
            </a:r>
            <a:r>
              <a:rPr lang="en-US" sz="2000" dirty="0">
                <a:solidFill>
                  <a:schemeClr val="lt1"/>
                </a:solidFill>
                <a:latin typeface="Calibri"/>
                <a:ea typeface="Calibri"/>
                <a:cs typeface="Calibri"/>
                <a:sym typeface="Calibri"/>
              </a:rPr>
              <a:t> wat </a:t>
            </a:r>
            <a:r>
              <a:rPr lang="en-US" sz="2000" dirty="0" err="1">
                <a:solidFill>
                  <a:schemeClr val="lt1"/>
                </a:solidFill>
                <a:latin typeface="Calibri"/>
                <a:ea typeface="Calibri"/>
                <a:cs typeface="Calibri"/>
                <a:sym typeface="Calibri"/>
              </a:rPr>
              <a:t>hij</a:t>
            </a:r>
            <a:r>
              <a:rPr lang="en-US" sz="2000" dirty="0">
                <a:solidFill>
                  <a:schemeClr val="lt1"/>
                </a:solidFill>
                <a:latin typeface="Calibri"/>
                <a:ea typeface="Calibri"/>
                <a:cs typeface="Calibri"/>
                <a:sym typeface="Calibri"/>
              </a:rPr>
              <a:t>/</a:t>
            </a:r>
            <a:r>
              <a:rPr lang="en-US" sz="2000" dirty="0" err="1">
                <a:solidFill>
                  <a:schemeClr val="lt1"/>
                </a:solidFill>
                <a:latin typeface="Calibri"/>
                <a:ea typeface="Calibri"/>
                <a:cs typeface="Calibri"/>
                <a:sym typeface="Calibri"/>
              </a:rPr>
              <a:t>zij</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moet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doen</a:t>
            </a:r>
            <a:r>
              <a:rPr lang="en-US" sz="2000" dirty="0">
                <a:solidFill>
                  <a:schemeClr val="lt1"/>
                </a:solidFill>
                <a:latin typeface="Calibri"/>
                <a:ea typeface="Calibri"/>
                <a:cs typeface="Calibri"/>
                <a:sym typeface="Calibri"/>
              </a:rPr>
              <a:t> met de </a:t>
            </a:r>
            <a:r>
              <a:rPr lang="en-US" sz="2000" dirty="0" err="1">
                <a:solidFill>
                  <a:schemeClr val="lt1"/>
                </a:solidFill>
                <a:latin typeface="Calibri"/>
                <a:ea typeface="Calibri"/>
                <a:cs typeface="Calibri"/>
                <a:sym typeface="Calibri"/>
              </a:rPr>
              <a:t>antistollings</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medicijnen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Daar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hebben</a:t>
            </a:r>
            <a:r>
              <a:rPr lang="en-US" sz="2000" dirty="0">
                <a:solidFill>
                  <a:schemeClr val="lt1"/>
                </a:solidFill>
                <a:latin typeface="Calibri"/>
                <a:ea typeface="Calibri"/>
                <a:cs typeface="Calibri"/>
                <a:sym typeface="Calibri"/>
              </a:rPr>
              <a:t> ze </a:t>
            </a:r>
            <a:r>
              <a:rPr lang="en-US" sz="2000" dirty="0" err="1">
                <a:solidFill>
                  <a:schemeClr val="lt1"/>
                </a:solidFill>
                <a:latin typeface="Calibri"/>
                <a:ea typeface="Calibri"/>
                <a:cs typeface="Calibri"/>
                <a:sym typeface="Calibri"/>
              </a:rPr>
              <a:t>zelf</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protocol </a:t>
            </a: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Juist/</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eenmalig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macroscopische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hematurie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acetylsalicylzuur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gebruik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kan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hier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wel</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mee</a:t>
            </a:r>
            <a:r>
              <a:rPr lang="en-US" sz="2000" dirty="0">
                <a:solidFill>
                  <a:schemeClr val="lt1"/>
                </a:solidFill>
                <a:latin typeface="Calibri"/>
                <a:ea typeface="Calibri"/>
                <a:cs typeface="Calibri"/>
                <a:sym typeface="Calibri"/>
              </a:rPr>
              <a:t> door </a:t>
            </a:r>
            <a:r>
              <a:rPr lang="en-US" sz="2000" dirty="0" err="1">
                <a:solidFill>
                  <a:schemeClr val="lt1"/>
                </a:solidFill>
                <a:latin typeface="Calibri"/>
                <a:ea typeface="Calibri"/>
                <a:cs typeface="Calibri"/>
                <a:sym typeface="Calibri"/>
              </a:rPr>
              <a:t>gaan</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i="1" dirty="0">
                <a:solidFill>
                  <a:schemeClr val="lt1"/>
                </a:solidFill>
                <a:latin typeface="Calibri"/>
                <a:ea typeface="Calibri"/>
                <a:cs typeface="Calibri"/>
                <a:sym typeface="Calibri"/>
              </a:rPr>
              <a:t>		Juist/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endParaRPr sz="2000" i="1" dirty="0">
              <a:solidFill>
                <a:schemeClr val="lt1"/>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g10366d1f32f_0_5"/>
          <p:cNvSpPr txBox="1">
            <a:spLocks noGrp="1"/>
          </p:cNvSpPr>
          <p:nvPr>
            <p:ph type="title"/>
          </p:nvPr>
        </p:nvSpPr>
        <p:spPr>
          <a:xfrm>
            <a:off x="1403350" y="659762"/>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Dochter Barbara Leeder, 28 jr. </a:t>
            </a:r>
            <a:endParaRPr sz="3740"/>
          </a:p>
        </p:txBody>
      </p:sp>
      <p:sp>
        <p:nvSpPr>
          <p:cNvPr id="364" name="Google Shape;364;g10366d1f32f_0_5"/>
          <p:cNvSpPr txBox="1">
            <a:spLocks noGrp="1"/>
          </p:cNvSpPr>
          <p:nvPr>
            <p:ph type="body" idx="1"/>
          </p:nvPr>
        </p:nvSpPr>
        <p:spPr>
          <a:xfrm>
            <a:off x="1557825" y="1614537"/>
            <a:ext cx="6337200" cy="4464000"/>
          </a:xfrm>
          <a:prstGeom prst="rect">
            <a:avLst/>
          </a:prstGeom>
          <a:noFill/>
          <a:ln>
            <a:noFill/>
          </a:ln>
        </p:spPr>
        <p:txBody>
          <a:bodyPr spcFirstLastPara="1" wrap="square" lIns="45700" tIns="45700" rIns="45700" bIns="45700" anchor="t" anchorCtr="0">
            <a:normAutofit/>
          </a:bodyPr>
          <a:lstStyle/>
          <a:p>
            <a:pPr marL="0" lvl="0" indent="0" algn="l" rtl="0">
              <a:lnSpc>
                <a:spcPct val="80000"/>
              </a:lnSpc>
              <a:spcBef>
                <a:spcPts val="0"/>
              </a:spcBef>
              <a:spcAft>
                <a:spcPts val="0"/>
              </a:spcAft>
              <a:buClr>
                <a:srgbClr val="000000"/>
              </a:buClr>
              <a:buSzPts val="935"/>
              <a:buFont typeface="Arial"/>
              <a:buNone/>
            </a:pPr>
            <a:r>
              <a:rPr lang="en-US" sz="2400">
                <a:solidFill>
                  <a:schemeClr val="lt1"/>
                </a:solidFill>
              </a:rPr>
              <a:t>Eigenlijk altijd gezond geweest</a:t>
            </a:r>
            <a:endParaRPr sz="2400">
              <a:solidFill>
                <a:schemeClr val="lt1"/>
              </a:solidFill>
            </a:endParaRPr>
          </a:p>
          <a:p>
            <a:pPr marL="0" lvl="0" indent="0" algn="l" rtl="0">
              <a:lnSpc>
                <a:spcPct val="80000"/>
              </a:lnSpc>
              <a:spcBef>
                <a:spcPts val="600"/>
              </a:spcBef>
              <a:spcAft>
                <a:spcPts val="0"/>
              </a:spcAft>
              <a:buClr>
                <a:srgbClr val="000000"/>
              </a:buClr>
              <a:buSzPts val="935"/>
              <a:buFont typeface="Arial"/>
              <a:buNone/>
            </a:pPr>
            <a:r>
              <a:rPr lang="en-US" sz="2400">
                <a:solidFill>
                  <a:schemeClr val="lt1"/>
                </a:solidFill>
              </a:rPr>
              <a:t>Gebruikt geen medicatie, rookt niet</a:t>
            </a:r>
            <a:endParaRPr sz="2400">
              <a:solidFill>
                <a:schemeClr val="lt1"/>
              </a:solidFill>
            </a:endParaRPr>
          </a:p>
          <a:p>
            <a:pPr marL="0" lvl="0" indent="0" algn="l" rtl="0">
              <a:lnSpc>
                <a:spcPct val="100000"/>
              </a:lnSpc>
              <a:spcBef>
                <a:spcPts val="600"/>
              </a:spcBef>
              <a:spcAft>
                <a:spcPts val="0"/>
              </a:spcAft>
              <a:buNone/>
            </a:pPr>
            <a:r>
              <a:rPr lang="en-US" sz="2400">
                <a:solidFill>
                  <a:schemeClr val="lt1"/>
                </a:solidFill>
              </a:rPr>
              <a:t>Zwangerschap negatief </a:t>
            </a:r>
            <a:br>
              <a:rPr lang="en-US" sz="2400" b="0" i="0" u="none" strike="noStrike" cap="none">
                <a:solidFill>
                  <a:srgbClr val="FFFFFF"/>
                </a:solidFill>
                <a:latin typeface="Arial"/>
                <a:ea typeface="Arial"/>
                <a:cs typeface="Arial"/>
                <a:sym typeface="Arial"/>
              </a:rPr>
            </a:br>
            <a:endParaRPr sz="2400"/>
          </a:p>
          <a:p>
            <a:pPr marL="342900" lvl="0" indent="-317500" algn="l" rtl="0">
              <a:lnSpc>
                <a:spcPct val="100000"/>
              </a:lnSpc>
              <a:spcBef>
                <a:spcPts val="600"/>
              </a:spcBef>
              <a:spcAft>
                <a:spcPts val="0"/>
              </a:spcAft>
              <a:buClr>
                <a:srgbClr val="FFFFFF"/>
              </a:buClr>
              <a:buSzPts val="2400"/>
              <a:buFont typeface="Arial"/>
              <a:buChar char="•"/>
            </a:pPr>
            <a:r>
              <a:rPr lang="en-US" sz="2400" b="0" i="0" u="none" strike="noStrike" cap="none">
                <a:solidFill>
                  <a:srgbClr val="FFFFFF"/>
                </a:solidFill>
                <a:latin typeface="Arial"/>
                <a:ea typeface="Arial"/>
                <a:cs typeface="Arial"/>
                <a:sym typeface="Arial"/>
              </a:rPr>
              <a:t>Barbara </a:t>
            </a:r>
            <a:r>
              <a:rPr lang="en-US" sz="2400"/>
              <a:t>heeft</a:t>
            </a:r>
            <a:r>
              <a:rPr lang="en-US" sz="2400" b="0" i="0" u="none" strike="noStrike" cap="none">
                <a:solidFill>
                  <a:srgbClr val="FFFFFF"/>
                </a:solidFill>
                <a:latin typeface="Arial"/>
                <a:ea typeface="Arial"/>
                <a:cs typeface="Arial"/>
                <a:sym typeface="Arial"/>
              </a:rPr>
              <a:t> een trombosebeen</a:t>
            </a:r>
            <a:endParaRPr sz="2400"/>
          </a:p>
          <a:p>
            <a:pPr marL="742950" lvl="1" indent="-285750" algn="l" rtl="0">
              <a:lnSpc>
                <a:spcPct val="100000"/>
              </a:lnSpc>
              <a:spcBef>
                <a:spcPts val="500"/>
              </a:spcBef>
              <a:spcAft>
                <a:spcPts val="0"/>
              </a:spcAft>
              <a:buClr>
                <a:srgbClr val="FFFFFF"/>
              </a:buClr>
              <a:buSzPts val="2400"/>
              <a:buFont typeface="Arial"/>
              <a:buChar char="–"/>
            </a:pPr>
            <a:r>
              <a:rPr lang="en-US" sz="2400"/>
              <a:t>Wat schrijven we voor? </a:t>
            </a:r>
            <a:r>
              <a:rPr lang="en-US" sz="2400" i="1">
                <a:latin typeface="Noto Sans Symbols"/>
                <a:ea typeface="Noto Sans Symbols"/>
                <a:cs typeface="Noto Sans Symbols"/>
                <a:sym typeface="Noto Sans Symbols"/>
              </a:rPr>
              <a:t>→ </a:t>
            </a:r>
            <a:r>
              <a:rPr lang="en-US" sz="2400" i="1"/>
              <a:t>DOAC</a:t>
            </a:r>
            <a:endParaRPr sz="2400" i="1"/>
          </a:p>
          <a:p>
            <a:pPr marL="742950" lvl="1" indent="-285750" algn="l" rtl="0">
              <a:lnSpc>
                <a:spcPct val="100000"/>
              </a:lnSpc>
              <a:spcBef>
                <a:spcPts val="500"/>
              </a:spcBef>
              <a:spcAft>
                <a:spcPts val="0"/>
              </a:spcAft>
              <a:buSzPts val="2400"/>
              <a:buChar char="–"/>
            </a:pPr>
            <a:r>
              <a:rPr lang="en-US" sz="2400"/>
              <a:t>Zwangerschapswens bespreken </a:t>
            </a:r>
            <a:endParaRPr sz="2400"/>
          </a:p>
          <a:p>
            <a:pPr marL="742950" lvl="1" indent="-285750" algn="l" rtl="0">
              <a:lnSpc>
                <a:spcPct val="100000"/>
              </a:lnSpc>
              <a:spcBef>
                <a:spcPts val="500"/>
              </a:spcBef>
              <a:spcAft>
                <a:spcPts val="0"/>
              </a:spcAft>
              <a:buClr>
                <a:srgbClr val="FFFFFF"/>
              </a:buClr>
              <a:buSzPts val="2400"/>
              <a:buFont typeface="Arial"/>
              <a:buChar char="–"/>
            </a:pPr>
            <a:r>
              <a:rPr lang="en-US" sz="2400"/>
              <a:t>Er blijkt ook een longembolie, wordt het verhaal nu anders? </a:t>
            </a:r>
            <a:r>
              <a:rPr lang="en-US" sz="2400" i="1"/>
              <a:t>→ nee; u checkt wel of de specialist een einddatum heeft genoteerd in de brief</a:t>
            </a:r>
            <a:endParaRPr sz="2400" i="1"/>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69" name="Google Shape;369;gf8881b03ee_0_48"/>
          <p:cNvPicPr preferRelativeResize="0"/>
          <p:nvPr/>
        </p:nvPicPr>
        <p:blipFill rotWithShape="1">
          <a:blip r:embed="rId3">
            <a:alphaModFix/>
          </a:blip>
          <a:srcRect l="30088" t="37617" r="30502" b="27054"/>
          <a:stretch/>
        </p:blipFill>
        <p:spPr>
          <a:xfrm>
            <a:off x="861425" y="1411075"/>
            <a:ext cx="7514477" cy="37891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8"/>
          <p:cNvSpPr txBox="1">
            <a:spLocks noGrp="1"/>
          </p:cNvSpPr>
          <p:nvPr>
            <p:ph type="body" idx="1"/>
          </p:nvPr>
        </p:nvSpPr>
        <p:spPr>
          <a:xfrm>
            <a:off x="1403350" y="1331523"/>
            <a:ext cx="7524600" cy="5359800"/>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600"/>
              </a:spcBef>
              <a:spcAft>
                <a:spcPts val="0"/>
              </a:spcAft>
              <a:buNone/>
            </a:pPr>
            <a:r>
              <a:rPr lang="en-US" sz="2716"/>
              <a:t>Barbara gebruikt een DOAC.</a:t>
            </a:r>
            <a:endParaRPr sz="2716"/>
          </a:p>
          <a:p>
            <a:pPr marL="0" lvl="0" indent="0" algn="l" rtl="0">
              <a:lnSpc>
                <a:spcPct val="100000"/>
              </a:lnSpc>
              <a:spcBef>
                <a:spcPts val="600"/>
              </a:spcBef>
              <a:spcAft>
                <a:spcPts val="0"/>
              </a:spcAft>
              <a:buNone/>
            </a:pPr>
            <a:endParaRPr sz="2716"/>
          </a:p>
          <a:p>
            <a:pPr marL="0" lvl="0" indent="0" algn="l" rtl="0">
              <a:lnSpc>
                <a:spcPct val="100000"/>
              </a:lnSpc>
              <a:spcBef>
                <a:spcPts val="600"/>
              </a:spcBef>
              <a:spcAft>
                <a:spcPts val="0"/>
              </a:spcAft>
              <a:buNone/>
            </a:pPr>
            <a:r>
              <a:rPr lang="en-US" sz="2716"/>
              <a:t>De tandarts wil met u overleggen vanwege het trekken van een kies. Hij moet mij niet bellen, want …</a:t>
            </a:r>
            <a:br>
              <a:rPr lang="en-US" sz="2716"/>
            </a:br>
            <a:endParaRPr sz="2716"/>
          </a:p>
          <a:p>
            <a:pPr marL="457200" lvl="0" indent="-401066" algn="l" rtl="0">
              <a:lnSpc>
                <a:spcPct val="100000"/>
              </a:lnSpc>
              <a:spcBef>
                <a:spcPts val="600"/>
              </a:spcBef>
              <a:spcAft>
                <a:spcPts val="0"/>
              </a:spcAft>
              <a:buSzPts val="2716"/>
              <a:buAutoNum type="alphaUcPeriod"/>
            </a:pPr>
            <a:r>
              <a:rPr lang="en-US" sz="2716"/>
              <a:t>Daar gaat de tweede lijn over</a:t>
            </a:r>
            <a:endParaRPr sz="2716"/>
          </a:p>
          <a:p>
            <a:pPr marL="457200" lvl="0" indent="-401066" algn="l" rtl="0">
              <a:lnSpc>
                <a:spcPct val="100000"/>
              </a:lnSpc>
              <a:spcBef>
                <a:spcPts val="0"/>
              </a:spcBef>
              <a:spcAft>
                <a:spcPts val="0"/>
              </a:spcAft>
              <a:buSzPts val="2716"/>
              <a:buAutoNum type="alphaUcPeriod"/>
            </a:pPr>
            <a:r>
              <a:rPr lang="en-US" sz="2716"/>
              <a:t>Daar heeft de tandarts zelf een protocol voor</a:t>
            </a:r>
            <a:endParaRPr sz="2716"/>
          </a:p>
          <a:p>
            <a:pPr marL="457200" lvl="0" indent="-401066" algn="l" rtl="0">
              <a:lnSpc>
                <a:spcPct val="100000"/>
              </a:lnSpc>
              <a:spcBef>
                <a:spcPts val="0"/>
              </a:spcBef>
              <a:spcAft>
                <a:spcPts val="0"/>
              </a:spcAft>
              <a:buSzPts val="2716"/>
              <a:buAutoNum type="alphaUcPeriod"/>
            </a:pPr>
            <a:r>
              <a:rPr lang="en-US" sz="2716"/>
              <a:t>Dat kunnen ze toch wel stelpen?? </a:t>
            </a:r>
            <a:endParaRPr sz="2716"/>
          </a:p>
        </p:txBody>
      </p:sp>
      <p:sp>
        <p:nvSpPr>
          <p:cNvPr id="375" name="Google Shape;375;p28"/>
          <p:cNvSpPr txBox="1">
            <a:spLocks noGrp="1"/>
          </p:cNvSpPr>
          <p:nvPr>
            <p:ph type="title"/>
          </p:nvPr>
        </p:nvSpPr>
        <p:spPr>
          <a:xfrm>
            <a:off x="1403350" y="659762"/>
            <a:ext cx="77406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Dochter Barbara Leeder, 28 jr. </a:t>
            </a:r>
            <a:endParaRPr sz="374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29"/>
          <p:cNvSpPr txBox="1">
            <a:spLocks noGrp="1"/>
          </p:cNvSpPr>
          <p:nvPr>
            <p:ph type="title"/>
          </p:nvPr>
        </p:nvSpPr>
        <p:spPr>
          <a:xfrm>
            <a:off x="1403350" y="639287"/>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321"/>
              <a:t>Tandartsen en antistolling</a:t>
            </a:r>
            <a:endParaRPr sz="3840"/>
          </a:p>
        </p:txBody>
      </p:sp>
      <p:sp>
        <p:nvSpPr>
          <p:cNvPr id="381" name="Google Shape;381;p29"/>
          <p:cNvSpPr txBox="1">
            <a:spLocks noGrp="1"/>
          </p:cNvSpPr>
          <p:nvPr>
            <p:ph type="body" idx="1"/>
          </p:nvPr>
        </p:nvSpPr>
        <p:spPr>
          <a:xfrm>
            <a:off x="1403350" y="1504925"/>
            <a:ext cx="6997200" cy="44640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sz="2800" b="0" i="0" u="none" strike="noStrike" cap="none">
                <a:solidFill>
                  <a:srgbClr val="FFFFFF"/>
                </a:solidFill>
                <a:latin typeface="Arial"/>
                <a:ea typeface="Arial"/>
                <a:cs typeface="Arial"/>
                <a:sym typeface="Arial"/>
              </a:rPr>
              <a:t>Immer afwegen bloedingsrisico vs. trombotisch risico</a:t>
            </a:r>
            <a:endParaRPr/>
          </a:p>
          <a:p>
            <a:pPr marL="742950" lvl="1" indent="-285750" algn="l" rtl="0">
              <a:lnSpc>
                <a:spcPct val="100000"/>
              </a:lnSpc>
              <a:spcBef>
                <a:spcPts val="500"/>
              </a:spcBef>
              <a:spcAft>
                <a:spcPts val="0"/>
              </a:spcAft>
              <a:buClr>
                <a:srgbClr val="FFFFFF"/>
              </a:buClr>
              <a:buSzPts val="2400"/>
              <a:buFont typeface="Arial"/>
              <a:buChar char="–"/>
            </a:pPr>
            <a:r>
              <a:rPr lang="en-US" sz="2400" b="1"/>
              <a:t>“Voorschrijver” van de ingreep is verantwoordelijk voor antistollingsbeleid rondom ingreep</a:t>
            </a:r>
            <a:endParaRPr/>
          </a:p>
          <a:p>
            <a:pPr marL="1143000" lvl="2" indent="-228600" algn="l" rtl="0">
              <a:lnSpc>
                <a:spcPct val="100000"/>
              </a:lnSpc>
              <a:spcBef>
                <a:spcPts val="500"/>
              </a:spcBef>
              <a:spcAft>
                <a:spcPts val="0"/>
              </a:spcAft>
              <a:buClr>
                <a:srgbClr val="FFFFFF"/>
              </a:buClr>
              <a:buSzPts val="2400"/>
              <a:buFont typeface="Arial"/>
              <a:buChar char="•"/>
            </a:pPr>
            <a:r>
              <a:rPr lang="en-US" sz="2400"/>
              <a:t>Desnoods wint hij informatie in bij de voorschrijver van de antistolling</a:t>
            </a:r>
            <a:br>
              <a:rPr lang="en-US" sz="2400"/>
            </a:br>
            <a:endParaRPr/>
          </a:p>
          <a:p>
            <a:pPr marL="742950" lvl="1" indent="-285750" algn="l" rtl="0">
              <a:lnSpc>
                <a:spcPct val="100000"/>
              </a:lnSpc>
              <a:spcBef>
                <a:spcPts val="500"/>
              </a:spcBef>
              <a:spcAft>
                <a:spcPts val="0"/>
              </a:spcAft>
              <a:buClr>
                <a:srgbClr val="FFFFFF"/>
              </a:buClr>
              <a:buSzPts val="2400"/>
              <a:buFont typeface="Arial"/>
              <a:buChar char="–"/>
            </a:pPr>
            <a:r>
              <a:rPr lang="en-US" sz="2400" b="1"/>
              <a:t>In dit specifieke geval is het makkelijk: KIMO-protocol</a:t>
            </a:r>
            <a:endParaRPr/>
          </a:p>
        </p:txBody>
      </p:sp>
      <p:pic>
        <p:nvPicPr>
          <p:cNvPr id="382" name="Google Shape;382;p29" descr="Picture 3"/>
          <p:cNvPicPr preferRelativeResize="0"/>
          <p:nvPr/>
        </p:nvPicPr>
        <p:blipFill rotWithShape="1">
          <a:blip r:embed="rId3">
            <a:alphaModFix/>
          </a:blip>
          <a:srcRect/>
          <a:stretch/>
        </p:blipFill>
        <p:spPr>
          <a:xfrm>
            <a:off x="6660232" y="4995657"/>
            <a:ext cx="2483769" cy="1862827"/>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1"/>
          <p:cNvSpPr txBox="1"/>
          <p:nvPr/>
        </p:nvSpPr>
        <p:spPr>
          <a:xfrm>
            <a:off x="504550" y="1914375"/>
            <a:ext cx="8566800" cy="514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300">
                <a:solidFill>
                  <a:schemeClr val="lt1"/>
                </a:solidFill>
              </a:rPr>
              <a:t>Moeder Bettie Leeder, 65 jaar: een week geleden geopereerd aan een nieuwe knie. Krijgt nadroparine subcutane injecties.</a:t>
            </a:r>
            <a:endParaRPr sz="2300">
              <a:solidFill>
                <a:schemeClr val="lt1"/>
              </a:solidFill>
            </a:endParaRPr>
          </a:p>
          <a:p>
            <a:pPr marL="0" lvl="0" indent="0" algn="l" rtl="0">
              <a:spcBef>
                <a:spcPts val="0"/>
              </a:spcBef>
              <a:spcAft>
                <a:spcPts val="0"/>
              </a:spcAft>
              <a:buNone/>
            </a:pPr>
            <a:r>
              <a:rPr lang="en-US" sz="2300">
                <a:solidFill>
                  <a:schemeClr val="lt1"/>
                </a:solidFill>
              </a:rPr>
              <a:t>Ze komt op uw spreekuur vanwege een conjunctiva-bloeding.</a:t>
            </a:r>
            <a:endParaRPr sz="2300">
              <a:solidFill>
                <a:schemeClr val="lt1"/>
              </a:solidFill>
            </a:endParaRPr>
          </a:p>
          <a:p>
            <a:pPr marL="0" lvl="0" indent="0" algn="l" rtl="0">
              <a:spcBef>
                <a:spcPts val="0"/>
              </a:spcBef>
              <a:spcAft>
                <a:spcPts val="0"/>
              </a:spcAft>
              <a:buNone/>
            </a:pPr>
            <a:r>
              <a:rPr lang="en-US" sz="2300">
                <a:solidFill>
                  <a:schemeClr val="lt1"/>
                </a:solidFill>
              </a:rPr>
              <a:t>Wat adviseert u?</a:t>
            </a:r>
            <a:endParaRPr sz="2300">
              <a:solidFill>
                <a:schemeClr val="lt1"/>
              </a:solidFill>
            </a:endParaRPr>
          </a:p>
          <a:p>
            <a:pPr marL="0" lvl="0" indent="0" algn="l" rtl="0">
              <a:spcBef>
                <a:spcPts val="0"/>
              </a:spcBef>
              <a:spcAft>
                <a:spcPts val="0"/>
              </a:spcAft>
              <a:buNone/>
            </a:pPr>
            <a:endParaRPr sz="2300">
              <a:solidFill>
                <a:schemeClr val="lt1"/>
              </a:solidFill>
            </a:endParaRPr>
          </a:p>
          <a:p>
            <a:pPr marL="457200" lvl="0" indent="-374650" algn="l" rtl="0">
              <a:spcBef>
                <a:spcPts val="0"/>
              </a:spcBef>
              <a:spcAft>
                <a:spcPts val="0"/>
              </a:spcAft>
              <a:buClr>
                <a:schemeClr val="lt1"/>
              </a:buClr>
              <a:buSzPts val="2300"/>
              <a:buAutoNum type="alphaUcPeriod"/>
            </a:pPr>
            <a:r>
              <a:rPr lang="en-US" sz="2300">
                <a:solidFill>
                  <a:schemeClr val="lt1"/>
                </a:solidFill>
              </a:rPr>
              <a:t>Dat hangt af van het percentage van het oogwit dat meedoet</a:t>
            </a:r>
            <a:endParaRPr sz="2300">
              <a:solidFill>
                <a:schemeClr val="lt1"/>
              </a:solidFill>
            </a:endParaRPr>
          </a:p>
          <a:p>
            <a:pPr marL="457200" lvl="0" indent="-374650" algn="l" rtl="0">
              <a:spcBef>
                <a:spcPts val="0"/>
              </a:spcBef>
              <a:spcAft>
                <a:spcPts val="0"/>
              </a:spcAft>
              <a:buClr>
                <a:schemeClr val="lt1"/>
              </a:buClr>
              <a:buSzPts val="2300"/>
              <a:buAutoNum type="alphaUcPeriod"/>
            </a:pPr>
            <a:r>
              <a:rPr lang="en-US" sz="2300">
                <a:solidFill>
                  <a:schemeClr val="lt1"/>
                </a:solidFill>
              </a:rPr>
              <a:t>Ze zal wel te veel ontstold zijn, de dosering nadroparine aanpassen.</a:t>
            </a:r>
            <a:endParaRPr sz="2300">
              <a:solidFill>
                <a:schemeClr val="lt1"/>
              </a:solidFill>
            </a:endParaRPr>
          </a:p>
          <a:p>
            <a:pPr marL="457200" lvl="0" indent="-374650" algn="l" rtl="0">
              <a:spcBef>
                <a:spcPts val="0"/>
              </a:spcBef>
              <a:spcAft>
                <a:spcPts val="0"/>
              </a:spcAft>
              <a:buClr>
                <a:schemeClr val="lt1"/>
              </a:buClr>
              <a:buSzPts val="2300"/>
              <a:buAutoNum type="alphaUcPeriod"/>
            </a:pPr>
            <a:r>
              <a:rPr lang="en-US" sz="2300">
                <a:solidFill>
                  <a:schemeClr val="lt1"/>
                </a:solidFill>
              </a:rPr>
              <a:t>Een conjunctiva-bloeding is onschuldig, ik pas de medicatie niet aan.</a:t>
            </a:r>
            <a:endParaRPr sz="2300">
              <a:solidFill>
                <a:schemeClr val="lt1"/>
              </a:solidFill>
            </a:endParaRPr>
          </a:p>
          <a:p>
            <a:pPr marL="0" lvl="0" indent="0" algn="l" rtl="0">
              <a:spcBef>
                <a:spcPts val="0"/>
              </a:spcBef>
              <a:spcAft>
                <a:spcPts val="0"/>
              </a:spcAft>
              <a:buNone/>
            </a:pPr>
            <a:endParaRPr sz="2300">
              <a:solidFill>
                <a:schemeClr val="lt1"/>
              </a:solidFill>
            </a:endParaRPr>
          </a:p>
          <a:p>
            <a:pPr marL="0" lvl="0" indent="0" algn="l" rtl="0">
              <a:spcBef>
                <a:spcPts val="0"/>
              </a:spcBef>
              <a:spcAft>
                <a:spcPts val="0"/>
              </a:spcAft>
              <a:buNone/>
            </a:pPr>
            <a:r>
              <a:rPr lang="en-US" sz="2300" i="1">
                <a:solidFill>
                  <a:schemeClr val="lt1"/>
                </a:solidFill>
              </a:rPr>
              <a:t>Opzoeken in de LTA is toegestaan. </a:t>
            </a:r>
            <a:endParaRPr sz="2300" i="1">
              <a:solidFill>
                <a:schemeClr val="lt1"/>
              </a:solidFill>
            </a:endParaRPr>
          </a:p>
          <a:p>
            <a:pPr marL="0" lvl="0" indent="0" algn="l" rtl="0">
              <a:spcBef>
                <a:spcPts val="0"/>
              </a:spcBef>
              <a:spcAft>
                <a:spcPts val="0"/>
              </a:spcAft>
              <a:buNone/>
            </a:pPr>
            <a:endParaRPr sz="2300">
              <a:solidFill>
                <a:schemeClr val="lt1"/>
              </a:solidFill>
            </a:endParaRPr>
          </a:p>
          <a:p>
            <a:pPr marL="0" lvl="0" indent="0" algn="l" rtl="0">
              <a:spcBef>
                <a:spcPts val="0"/>
              </a:spcBef>
              <a:spcAft>
                <a:spcPts val="0"/>
              </a:spcAft>
              <a:buNone/>
            </a:pPr>
            <a:endParaRPr sz="2300">
              <a:solidFill>
                <a:schemeClr val="lt1"/>
              </a:solidFill>
            </a:endParaRPr>
          </a:p>
        </p:txBody>
      </p:sp>
      <p:sp>
        <p:nvSpPr>
          <p:cNvPr id="388" name="Google Shape;388;p41"/>
          <p:cNvSpPr txBox="1"/>
          <p:nvPr/>
        </p:nvSpPr>
        <p:spPr>
          <a:xfrm>
            <a:off x="422650" y="443150"/>
            <a:ext cx="9505200" cy="1169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200" b="1">
                <a:solidFill>
                  <a:schemeClr val="lt1"/>
                </a:solidFill>
              </a:rPr>
              <a:t>Niet-ernstige bloedingen onder anti-stollingsmedicatie</a:t>
            </a:r>
            <a:endParaRPr sz="3200" b="1"/>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gf8881b03ee_0_6"/>
          <p:cNvPicPr preferRelativeResize="0"/>
          <p:nvPr/>
        </p:nvPicPr>
        <p:blipFill rotWithShape="1">
          <a:blip r:embed="rId3">
            <a:alphaModFix/>
          </a:blip>
          <a:srcRect l="30046" t="17369" r="30682" b="14515"/>
          <a:stretch/>
        </p:blipFill>
        <p:spPr>
          <a:xfrm>
            <a:off x="1241800" y="255738"/>
            <a:ext cx="6505200" cy="6346526"/>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gf8881b03ee_0_12"/>
          <p:cNvPicPr preferRelativeResize="0"/>
          <p:nvPr/>
        </p:nvPicPr>
        <p:blipFill rotWithShape="1">
          <a:blip r:embed="rId3">
            <a:alphaModFix/>
          </a:blip>
          <a:srcRect l="30312" t="47343" r="30725" b="23086"/>
          <a:stretch/>
        </p:blipFill>
        <p:spPr>
          <a:xfrm>
            <a:off x="910450" y="1697250"/>
            <a:ext cx="7650298" cy="32661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gfcce9784ed_0_88"/>
          <p:cNvSpPr txBox="1">
            <a:spLocks noGrp="1"/>
          </p:cNvSpPr>
          <p:nvPr>
            <p:ph type="title"/>
          </p:nvPr>
        </p:nvSpPr>
        <p:spPr>
          <a:xfrm>
            <a:off x="1362425" y="51646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Clr>
                <a:schemeClr val="lt1"/>
              </a:buClr>
              <a:buSzPct val="100000"/>
              <a:buFont typeface="Arial"/>
              <a:buNone/>
            </a:pPr>
            <a:r>
              <a:rPr lang="en-US">
                <a:solidFill>
                  <a:schemeClr val="lt1"/>
                </a:solidFill>
              </a:rPr>
              <a:t>Follow up antistollingsmedicatie</a:t>
            </a:r>
            <a:endParaRPr/>
          </a:p>
        </p:txBody>
      </p:sp>
      <p:sp>
        <p:nvSpPr>
          <p:cNvPr id="404" name="Google Shape;404;gfcce9784ed_0_88"/>
          <p:cNvSpPr txBox="1">
            <a:spLocks noGrp="1"/>
          </p:cNvSpPr>
          <p:nvPr>
            <p:ph type="body" idx="1"/>
          </p:nvPr>
        </p:nvSpPr>
        <p:spPr>
          <a:xfrm>
            <a:off x="1362425" y="1024350"/>
            <a:ext cx="7285800" cy="4464000"/>
          </a:xfrm>
          <a:prstGeom prst="rect">
            <a:avLst/>
          </a:prstGeom>
        </p:spPr>
        <p:txBody>
          <a:bodyPr spcFirstLastPara="1" wrap="square" lIns="45700" tIns="45700" rIns="45700" bIns="45700" anchor="t" anchorCtr="0">
            <a:normAutofit/>
          </a:bodyPr>
          <a:lstStyle/>
          <a:p>
            <a:pPr marL="0" lvl="0" indent="0" algn="l" rtl="0">
              <a:spcBef>
                <a:spcPts val="600"/>
              </a:spcBef>
              <a:spcAft>
                <a:spcPts val="0"/>
              </a:spcAft>
              <a:buNone/>
            </a:pPr>
            <a:endParaRPr/>
          </a:p>
          <a:p>
            <a:pPr marL="0" lvl="0" indent="0" algn="l" rtl="0">
              <a:spcBef>
                <a:spcPts val="600"/>
              </a:spcBef>
              <a:spcAft>
                <a:spcPts val="0"/>
              </a:spcAft>
              <a:buNone/>
            </a:pPr>
            <a:r>
              <a:rPr lang="en-US"/>
              <a:t>Zoek dit onderdeel op in de LTA </a:t>
            </a:r>
            <a:endParaRPr/>
          </a:p>
          <a:p>
            <a:pPr marL="0" lvl="0" indent="0" algn="l" rtl="0">
              <a:spcBef>
                <a:spcPts val="600"/>
              </a:spcBef>
              <a:spcAft>
                <a:spcPts val="0"/>
              </a:spcAft>
              <a:buNone/>
            </a:pPr>
            <a:endParaRPr/>
          </a:p>
          <a:p>
            <a:pPr marL="0" lvl="0" indent="0" algn="l" rtl="0">
              <a:spcBef>
                <a:spcPts val="600"/>
              </a:spcBef>
              <a:spcAft>
                <a:spcPts val="0"/>
              </a:spcAft>
              <a:buNone/>
            </a:pPr>
            <a:r>
              <a:rPr lang="en-US"/>
              <a:t>Bespreek in tweetallen: </a:t>
            </a:r>
            <a:endParaRPr/>
          </a:p>
          <a:p>
            <a:pPr marL="457200" lvl="0" indent="-400050" algn="l" rtl="0">
              <a:spcBef>
                <a:spcPts val="600"/>
              </a:spcBef>
              <a:spcAft>
                <a:spcPts val="0"/>
              </a:spcAft>
              <a:buSzPts val="2700"/>
              <a:buChar char="•"/>
            </a:pPr>
            <a:r>
              <a:rPr lang="en-US" sz="2700"/>
              <a:t>Hoe organiseren we de follow up: het weegconsult?</a:t>
            </a:r>
            <a:br>
              <a:rPr lang="en-US" sz="2700"/>
            </a:br>
            <a:endParaRPr sz="2700"/>
          </a:p>
          <a:p>
            <a:pPr marL="457200" lvl="0" indent="-400050" algn="l" rtl="0">
              <a:spcBef>
                <a:spcPts val="0"/>
              </a:spcBef>
              <a:spcAft>
                <a:spcPts val="0"/>
              </a:spcAft>
              <a:buSzPts val="2700"/>
              <a:buChar char="•"/>
            </a:pPr>
            <a:r>
              <a:rPr lang="en-US" sz="2700"/>
              <a:t>Wat is de rol van POH-S en apotheker?</a:t>
            </a:r>
            <a:endParaRPr sz="2700"/>
          </a:p>
          <a:p>
            <a:pPr marL="0" lvl="0" indent="0" algn="l" rtl="0">
              <a:spcBef>
                <a:spcPts val="60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fcce9784ed_0_121"/>
          <p:cNvSpPr txBox="1">
            <a:spLocks noGrp="1"/>
          </p:cNvSpPr>
          <p:nvPr>
            <p:ph type="title"/>
          </p:nvPr>
        </p:nvSpPr>
        <p:spPr>
          <a:xfrm>
            <a:off x="996775" y="79686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Clr>
                <a:schemeClr val="lt1"/>
              </a:buClr>
              <a:buSzPct val="100000"/>
              <a:buFont typeface="Arial"/>
              <a:buNone/>
            </a:pPr>
            <a:r>
              <a:rPr lang="en-US">
                <a:solidFill>
                  <a:schemeClr val="lt1"/>
                </a:solidFill>
              </a:rPr>
              <a:t>Follow up antistollingsmedicatie</a:t>
            </a:r>
            <a:endParaRPr/>
          </a:p>
        </p:txBody>
      </p:sp>
      <p:sp>
        <p:nvSpPr>
          <p:cNvPr id="410" name="Google Shape;410;gfcce9784ed_0_121"/>
          <p:cNvSpPr txBox="1">
            <a:spLocks noGrp="1"/>
          </p:cNvSpPr>
          <p:nvPr>
            <p:ph type="body" idx="1"/>
          </p:nvPr>
        </p:nvSpPr>
        <p:spPr>
          <a:xfrm>
            <a:off x="996775" y="1685300"/>
            <a:ext cx="7601400" cy="4743600"/>
          </a:xfrm>
          <a:prstGeom prst="rect">
            <a:avLst/>
          </a:prstGeom>
        </p:spPr>
        <p:txBody>
          <a:bodyPr spcFirstLastPara="1" wrap="square" lIns="45700" tIns="45700" rIns="45700" bIns="45700" anchor="t" anchorCtr="0">
            <a:normAutofit/>
          </a:bodyPr>
          <a:lstStyle/>
          <a:p>
            <a:pPr marL="0" lvl="0" indent="0" algn="l" rtl="0">
              <a:spcBef>
                <a:spcPts val="600"/>
              </a:spcBef>
              <a:spcAft>
                <a:spcPts val="0"/>
              </a:spcAft>
              <a:buNone/>
            </a:pPr>
            <a:r>
              <a:rPr lang="en-US" sz="2400"/>
              <a:t>Opa Benedictus Leeder 86 jaar heeft een CVA gehad. Hij zit in de ketenzorg voor CVRM.</a:t>
            </a:r>
            <a:endParaRPr sz="2400"/>
          </a:p>
          <a:p>
            <a:pPr marL="0" lvl="0" indent="0" algn="l" rtl="0">
              <a:spcBef>
                <a:spcPts val="600"/>
              </a:spcBef>
              <a:spcAft>
                <a:spcPts val="0"/>
              </a:spcAft>
              <a:buNone/>
            </a:pPr>
            <a:r>
              <a:rPr lang="en-US" sz="2400"/>
              <a:t>Medicatie: dipyridamol 2dd 200mg, acetylsalicylzuur  1dd 80 mg, simvastatine 1dd 40 mg.</a:t>
            </a:r>
            <a:endParaRPr sz="2400"/>
          </a:p>
          <a:p>
            <a:pPr marL="0" lvl="0" indent="0" algn="l" rtl="0">
              <a:spcBef>
                <a:spcPts val="600"/>
              </a:spcBef>
              <a:spcAft>
                <a:spcPts val="0"/>
              </a:spcAft>
              <a:buNone/>
            </a:pPr>
            <a:r>
              <a:rPr lang="en-US" sz="2400"/>
              <a:t>Na deze scholing zal ik de POH vragen jaarlijks het gebruik van de antistolling te evalueren.</a:t>
            </a:r>
            <a:endParaRPr sz="2400"/>
          </a:p>
          <a:p>
            <a:pPr marL="0" lvl="0" indent="0" algn="l" rtl="0">
              <a:spcBef>
                <a:spcPts val="600"/>
              </a:spcBef>
              <a:spcAft>
                <a:spcPts val="0"/>
              </a:spcAft>
              <a:buNone/>
            </a:pPr>
            <a:endParaRPr sz="2400"/>
          </a:p>
          <a:p>
            <a:pPr marL="0" lvl="0" indent="0" algn="l" rtl="0">
              <a:spcBef>
                <a:spcPts val="600"/>
              </a:spcBef>
              <a:spcAft>
                <a:spcPts val="0"/>
              </a:spcAft>
              <a:buNone/>
            </a:pPr>
            <a:r>
              <a:rPr lang="en-US" sz="2400"/>
              <a:t>A: mee eens, terecht punt.</a:t>
            </a:r>
            <a:endParaRPr sz="2400"/>
          </a:p>
          <a:p>
            <a:pPr marL="0" lvl="0" indent="0" algn="l" rtl="0">
              <a:spcBef>
                <a:spcPts val="600"/>
              </a:spcBef>
              <a:spcAft>
                <a:spcPts val="0"/>
              </a:spcAft>
              <a:buNone/>
            </a:pPr>
            <a:r>
              <a:rPr lang="en-US" sz="2400"/>
              <a:t>B: niets nieuws onder de zon</a:t>
            </a:r>
            <a:endParaRPr sz="2400"/>
          </a:p>
          <a:p>
            <a:pPr marL="0" lvl="0" indent="0" algn="l" rtl="0">
              <a:spcBef>
                <a:spcPts val="600"/>
              </a:spcBef>
              <a:spcAft>
                <a:spcPts val="0"/>
              </a:spcAft>
              <a:buNone/>
            </a:pPr>
            <a:r>
              <a:rPr lang="en-US" sz="2400"/>
              <a:t>C: oeps, dat past er niet meer bij.</a:t>
            </a:r>
            <a:endParaRPr sz="240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fcce9784ed_0_126"/>
          <p:cNvSpPr txBox="1">
            <a:spLocks noGrp="1"/>
          </p:cNvSpPr>
          <p:nvPr>
            <p:ph type="title"/>
          </p:nvPr>
        </p:nvSpPr>
        <p:spPr>
          <a:xfrm>
            <a:off x="1403350" y="51646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solidFill>
                  <a:schemeClr val="lt1"/>
                </a:solidFill>
              </a:rPr>
              <a:t>Follow up antistollingsmedicatie</a:t>
            </a:r>
            <a:endParaRPr/>
          </a:p>
        </p:txBody>
      </p:sp>
      <p:sp>
        <p:nvSpPr>
          <p:cNvPr id="416" name="Google Shape;416;gfcce9784ed_0_126"/>
          <p:cNvSpPr txBox="1">
            <a:spLocks noGrp="1"/>
          </p:cNvSpPr>
          <p:nvPr>
            <p:ph type="body" idx="1"/>
          </p:nvPr>
        </p:nvSpPr>
        <p:spPr>
          <a:xfrm>
            <a:off x="1619350" y="1307462"/>
            <a:ext cx="6337200" cy="4464000"/>
          </a:xfrm>
          <a:prstGeom prst="rect">
            <a:avLst/>
          </a:prstGeom>
        </p:spPr>
        <p:txBody>
          <a:bodyPr spcFirstLastPara="1" wrap="square" lIns="45700" tIns="45700" rIns="45700" bIns="45700" anchor="t" anchorCtr="0">
            <a:normAutofit/>
          </a:bodyPr>
          <a:lstStyle/>
          <a:p>
            <a:pPr marL="0" lvl="0" indent="0" algn="l" rtl="0">
              <a:spcBef>
                <a:spcPts val="600"/>
              </a:spcBef>
              <a:spcAft>
                <a:spcPts val="0"/>
              </a:spcAft>
              <a:buNone/>
            </a:pPr>
            <a:r>
              <a:rPr lang="en-US"/>
              <a:t>Bij Opa Benedictus moet de acetylsalicylzuur / dipyridamol vervangen worden door clopidogrel.</a:t>
            </a:r>
            <a:endParaRPr/>
          </a:p>
          <a:p>
            <a:pPr marL="0" lvl="0" indent="0" algn="l" rtl="0">
              <a:spcBef>
                <a:spcPts val="600"/>
              </a:spcBef>
              <a:spcAft>
                <a:spcPts val="0"/>
              </a:spcAft>
              <a:buNone/>
            </a:pPr>
            <a:endParaRPr/>
          </a:p>
          <a:p>
            <a:pPr marL="0" lvl="0" indent="0" algn="l" rtl="0">
              <a:spcBef>
                <a:spcPts val="600"/>
              </a:spcBef>
              <a:spcAft>
                <a:spcPts val="0"/>
              </a:spcAft>
              <a:buNone/>
            </a:pPr>
            <a:r>
              <a:rPr lang="en-US"/>
              <a:t>A: eens</a:t>
            </a:r>
            <a:endParaRPr/>
          </a:p>
          <a:p>
            <a:pPr marL="0" lvl="0" indent="0" algn="l" rtl="0">
              <a:spcBef>
                <a:spcPts val="600"/>
              </a:spcBef>
              <a:spcAft>
                <a:spcPts val="0"/>
              </a:spcAft>
              <a:buNone/>
            </a:pPr>
            <a:r>
              <a:rPr lang="en-US"/>
              <a:t>B: oneens</a:t>
            </a:r>
            <a:endParaRPr/>
          </a:p>
          <a:p>
            <a:pPr marL="0" lvl="0" indent="0" algn="l" rtl="0">
              <a:spcBef>
                <a:spcPts val="600"/>
              </a:spcBef>
              <a:spcAft>
                <a:spcPts val="0"/>
              </a:spcAft>
              <a:buNone/>
            </a:pPr>
            <a:endParaRPr/>
          </a:p>
          <a:p>
            <a:pPr marL="0" lvl="0" indent="0" algn="l" rtl="0">
              <a:spcBef>
                <a:spcPts val="60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g10070359e9b_0_24"/>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Stellingen (2)</a:t>
            </a:r>
            <a:endParaRPr/>
          </a:p>
        </p:txBody>
      </p:sp>
      <p:sp>
        <p:nvSpPr>
          <p:cNvPr id="76" name="Google Shape;76;g10070359e9b_0_24"/>
          <p:cNvSpPr txBox="1">
            <a:spLocks noGrp="1"/>
          </p:cNvSpPr>
          <p:nvPr>
            <p:ph type="body" idx="1"/>
          </p:nvPr>
        </p:nvSpPr>
        <p:spPr>
          <a:xfrm>
            <a:off x="1619250" y="836600"/>
            <a:ext cx="6769200" cy="5323200"/>
          </a:xfrm>
          <a:prstGeom prst="rect">
            <a:avLst/>
          </a:prstGeom>
        </p:spPr>
        <p:txBody>
          <a:bodyPr spcFirstLastPara="1" wrap="square" lIns="45700" tIns="45700" rIns="45700" bIns="45700" anchor="t" anchorCtr="0">
            <a:noAutofit/>
          </a:bodyPr>
          <a:lstStyle/>
          <a:p>
            <a:pPr marL="457200" lvl="0" indent="-355600" algn="l" rtl="0">
              <a:lnSpc>
                <a:spcPct val="107916"/>
              </a:lnSpc>
              <a:spcBef>
                <a:spcPts val="0"/>
              </a:spcBef>
              <a:spcAft>
                <a:spcPts val="0"/>
              </a:spcAft>
              <a:buClr>
                <a:schemeClr val="lt1"/>
              </a:buClr>
              <a:buSzPts val="2000"/>
              <a:buFont typeface="Calibri"/>
              <a:buAutoNum type="arabicPeriod" startAt="5"/>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meerdere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antistollingsmiddelen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hoort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worden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ingesteld</a:t>
            </a:r>
            <a:r>
              <a:rPr lang="en-US" sz="2000" dirty="0">
                <a:solidFill>
                  <a:schemeClr val="lt1"/>
                </a:solidFill>
                <a:latin typeface="Calibri"/>
                <a:ea typeface="Calibri"/>
                <a:cs typeface="Calibri"/>
                <a:sym typeface="Calibri"/>
              </a:rPr>
              <a:t> door de </a:t>
            </a:r>
            <a:r>
              <a:rPr lang="en-US" sz="2000" dirty="0" err="1">
                <a:solidFill>
                  <a:schemeClr val="lt1"/>
                </a:solidFill>
                <a:latin typeface="Calibri"/>
                <a:ea typeface="Calibri"/>
                <a:cs typeface="Calibri"/>
                <a:sym typeface="Calibri"/>
              </a:rPr>
              <a:t>tweede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lijn</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i="1" dirty="0">
                <a:solidFill>
                  <a:schemeClr val="lt1"/>
                </a:solidFill>
                <a:latin typeface="Calibri"/>
                <a:ea typeface="Calibri"/>
                <a:cs typeface="Calibri"/>
                <a:sym typeface="Calibri"/>
              </a:rPr>
              <a:t>		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5"/>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antistollingsmiddel</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hoort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ieder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jaar</a:t>
            </a:r>
            <a:r>
              <a:rPr lang="en-US" sz="2000" dirty="0">
                <a:solidFill>
                  <a:schemeClr val="lt1"/>
                </a:solidFill>
                <a:latin typeface="Calibri"/>
                <a:ea typeface="Calibri"/>
                <a:cs typeface="Calibri"/>
                <a:sym typeface="Calibri"/>
              </a:rPr>
              <a:t> de </a:t>
            </a: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nadelen</a:t>
            </a:r>
            <a:r>
              <a:rPr lang="en-US" sz="2000" dirty="0">
                <a:solidFill>
                  <a:schemeClr val="lt1"/>
                </a:solidFill>
                <a:latin typeface="Calibri"/>
                <a:ea typeface="Calibri"/>
                <a:cs typeface="Calibri"/>
                <a:sym typeface="Calibri"/>
              </a:rPr>
              <a:t> van het </a:t>
            </a:r>
            <a:r>
              <a:rPr lang="en-US" sz="2000" dirty="0" err="1">
                <a:solidFill>
                  <a:schemeClr val="lt1"/>
                </a:solidFill>
                <a:latin typeface="Calibri"/>
                <a:ea typeface="Calibri"/>
                <a:cs typeface="Calibri"/>
                <a:sym typeface="Calibri"/>
              </a:rPr>
              <a:t>gebruik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evalueren</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i="1" dirty="0">
                <a:solidFill>
                  <a:schemeClr val="lt1"/>
                </a:solidFill>
                <a:latin typeface="Calibri"/>
                <a:ea typeface="Calibri"/>
                <a:cs typeface="Calibri"/>
                <a:sym typeface="Calibri"/>
              </a:rPr>
              <a:t>		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5"/>
            </a:pPr>
            <a:r>
              <a:rPr lang="en-US" sz="2000" dirty="0" err="1">
                <a:solidFill>
                  <a:schemeClr val="lt1"/>
                </a:solidFill>
                <a:latin typeface="Calibri"/>
                <a:ea typeface="Calibri"/>
                <a:cs typeface="Calibri"/>
                <a:sym typeface="Calibri"/>
              </a:rPr>
              <a:t>Ik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vraag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altijd</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naar</a:t>
            </a:r>
            <a:r>
              <a:rPr lang="en-US" sz="2000" dirty="0">
                <a:solidFill>
                  <a:schemeClr val="lt1"/>
                </a:solidFill>
                <a:latin typeface="Calibri"/>
                <a:ea typeface="Calibri"/>
                <a:cs typeface="Calibri"/>
                <a:sym typeface="Calibri"/>
              </a:rPr>
              <a:t> de </a:t>
            </a:r>
            <a:r>
              <a:rPr lang="en-US" sz="2000" dirty="0" err="1">
                <a:solidFill>
                  <a:schemeClr val="lt1"/>
                </a:solidFill>
                <a:latin typeface="Calibri"/>
                <a:ea typeface="Calibri"/>
                <a:cs typeface="Calibri"/>
                <a:sym typeface="Calibri"/>
              </a:rPr>
              <a:t>laatste</a:t>
            </a:r>
            <a:r>
              <a:rPr lang="en-US" sz="2000" dirty="0">
                <a:solidFill>
                  <a:schemeClr val="lt1"/>
                </a:solidFill>
                <a:latin typeface="Calibri"/>
                <a:ea typeface="Calibri"/>
                <a:cs typeface="Calibri"/>
                <a:sym typeface="Calibri"/>
              </a:rPr>
              <a:t> INR </a:t>
            </a:r>
            <a:r>
              <a:rPr lang="en-US" sz="2000" dirty="0" err="1">
                <a:solidFill>
                  <a:schemeClr val="lt1"/>
                </a:solidFill>
                <a:latin typeface="Calibri"/>
                <a:ea typeface="Calibri"/>
                <a:cs typeface="Calibri"/>
                <a:sym typeface="Calibri"/>
              </a:rPr>
              <a:t>voordat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ingreep</a:t>
            </a:r>
            <a:r>
              <a:rPr lang="en-US" sz="2000" dirty="0">
                <a:solidFill>
                  <a:schemeClr val="lt1"/>
                </a:solidFill>
                <a:latin typeface="Calibri"/>
                <a:ea typeface="Calibri"/>
                <a:cs typeface="Calibri"/>
                <a:sym typeface="Calibri"/>
              </a:rPr>
              <a:t> doe </a:t>
            </a:r>
            <a:r>
              <a:rPr lang="en-US" sz="2000" dirty="0" err="1">
                <a:solidFill>
                  <a:schemeClr val="lt1"/>
                </a:solidFill>
                <a:latin typeface="Calibri"/>
                <a:ea typeface="Calibri"/>
                <a:cs typeface="Calibri"/>
                <a:sym typeface="Calibri"/>
              </a:rPr>
              <a:t>bij</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acenocoumarol</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Ja / nee</a:t>
            </a:r>
            <a:br>
              <a:rPr lang="en-US" sz="2000" i="1" dirty="0">
                <a:solidFill>
                  <a:schemeClr val="lt1"/>
                </a:solidFill>
                <a:latin typeface="Calibri"/>
                <a:ea typeface="Calibri"/>
                <a:cs typeface="Calibri"/>
                <a:sym typeface="Calibri"/>
              </a:rPr>
            </a:br>
            <a:endParaRPr sz="2000" i="1"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5"/>
            </a:pPr>
            <a:r>
              <a:rPr lang="en-US" sz="2000" dirty="0" err="1">
                <a:solidFill>
                  <a:schemeClr val="lt1"/>
                </a:solidFill>
                <a:latin typeface="Calibri"/>
                <a:ea typeface="Calibri"/>
                <a:cs typeface="Calibri"/>
                <a:sym typeface="Calibri"/>
              </a:rPr>
              <a:t>Bij</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ieder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recept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antistollingsmedicijn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moet</a:t>
            </a:r>
            <a:r>
              <a:rPr lang="en-US" sz="2000" dirty="0">
                <a:solidFill>
                  <a:schemeClr val="lt1"/>
                </a:solidFill>
                <a:latin typeface="Calibri"/>
                <a:ea typeface="Calibri"/>
                <a:cs typeface="Calibri"/>
                <a:sym typeface="Calibri"/>
              </a:rPr>
              <a:t> de </a:t>
            </a:r>
            <a:r>
              <a:rPr lang="en-US" sz="2000" dirty="0" err="1">
                <a:solidFill>
                  <a:schemeClr val="lt1"/>
                </a:solidFill>
                <a:latin typeface="Calibri"/>
                <a:ea typeface="Calibri"/>
                <a:cs typeface="Calibri"/>
                <a:sym typeface="Calibri"/>
              </a:rPr>
              <a:t>stopdatum</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vermeld</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worden</a:t>
            </a:r>
            <a:r>
              <a:rPr lang="en-US" sz="2000" dirty="0">
                <a:solidFill>
                  <a:schemeClr val="lt1"/>
                </a:solidFill>
                <a:latin typeface="Calibri"/>
                <a:ea typeface="Calibri"/>
                <a:cs typeface="Calibri"/>
                <a:sym typeface="Calibri"/>
              </a:rPr>
              <a:t> op het </a:t>
            </a:r>
            <a:r>
              <a:rPr lang="en-US" sz="2000" dirty="0" err="1">
                <a:solidFill>
                  <a:schemeClr val="lt1"/>
                </a:solidFill>
                <a:latin typeface="Calibri"/>
                <a:ea typeface="Calibri"/>
                <a:cs typeface="Calibri"/>
                <a:sym typeface="Calibri"/>
              </a:rPr>
              <a:t>recept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en</a:t>
            </a:r>
            <a:r>
              <a:rPr lang="en-US" sz="2000" dirty="0">
                <a:solidFill>
                  <a:schemeClr val="lt1"/>
                </a:solidFill>
                <a:latin typeface="Calibri"/>
                <a:ea typeface="Calibri"/>
                <a:cs typeface="Calibri"/>
                <a:sym typeface="Calibri"/>
              </a:rPr>
              <a:t> in de brief. </a:t>
            </a:r>
            <a:br>
              <a:rPr lang="en-US" sz="2000" dirty="0">
                <a:solidFill>
                  <a:schemeClr val="lt1"/>
                </a:solidFill>
                <a:latin typeface="Calibri"/>
                <a:ea typeface="Calibri"/>
                <a:cs typeface="Calibri"/>
                <a:sym typeface="Calibri"/>
              </a:rPr>
            </a:br>
            <a:r>
              <a:rPr lang="en-US" sz="2000" i="1" dirty="0">
                <a:solidFill>
                  <a:schemeClr val="lt1"/>
                </a:solidFill>
                <a:latin typeface="Calibri"/>
                <a:ea typeface="Calibri"/>
                <a:cs typeface="Calibri"/>
                <a:sym typeface="Calibri"/>
              </a:rPr>
              <a:t>		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i="1" dirty="0">
                <a:solidFill>
                  <a:schemeClr val="lt1"/>
                </a:solidFill>
                <a:latin typeface="Calibri"/>
                <a:ea typeface="Calibri"/>
                <a:cs typeface="Calibri"/>
                <a:sym typeface="Calibri"/>
              </a:rPr>
            </a:br>
            <a:endParaRPr sz="2000" i="1"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5"/>
            </a:pPr>
            <a:r>
              <a:rPr lang="en-US" sz="2000" dirty="0" err="1">
                <a:solidFill>
                  <a:schemeClr val="lt1"/>
                </a:solidFill>
                <a:latin typeface="Calibri"/>
                <a:ea typeface="Calibri"/>
                <a:cs typeface="Calibri"/>
                <a:sym typeface="Calibri"/>
              </a:rPr>
              <a:t>Als</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dit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onbepaalde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tijd</a:t>
            </a:r>
            <a:r>
              <a:rPr lang="en-US" sz="2000" dirty="0">
                <a:solidFill>
                  <a:schemeClr val="lt1"/>
                </a:solidFill>
                <a:latin typeface="Calibri"/>
                <a:ea typeface="Calibri"/>
                <a:cs typeface="Calibri"/>
                <a:sym typeface="Calibri"/>
              </a:rPr>
              <a:t> is, </a:t>
            </a:r>
            <a:r>
              <a:rPr lang="en-US" sz="2000" dirty="0" err="1">
                <a:solidFill>
                  <a:schemeClr val="lt1"/>
                </a:solidFill>
                <a:latin typeface="Calibri"/>
                <a:ea typeface="Calibri"/>
                <a:cs typeface="Calibri"/>
                <a:sym typeface="Calibri"/>
              </a:rPr>
              <a:t>moet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dit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ook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worden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vermeld</a:t>
            </a: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endParaRPr sz="2000" i="1" dirty="0">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fcce9784ed_0_9"/>
          <p:cNvSpPr txBox="1">
            <a:spLocks noGrp="1"/>
          </p:cNvSpPr>
          <p:nvPr>
            <p:ph type="title"/>
          </p:nvPr>
        </p:nvSpPr>
        <p:spPr>
          <a:xfrm>
            <a:off x="738225" y="635812"/>
            <a:ext cx="6769200" cy="5079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a:t>Follow up antistollingsmedicatie</a:t>
            </a:r>
            <a:endParaRPr/>
          </a:p>
        </p:txBody>
      </p:sp>
      <p:sp>
        <p:nvSpPr>
          <p:cNvPr id="422" name="Google Shape;422;gfcce9784ed_0_9"/>
          <p:cNvSpPr txBox="1">
            <a:spLocks noGrp="1"/>
          </p:cNvSpPr>
          <p:nvPr>
            <p:ph type="body" idx="1"/>
          </p:nvPr>
        </p:nvSpPr>
        <p:spPr>
          <a:xfrm>
            <a:off x="839325" y="1300175"/>
            <a:ext cx="7261800" cy="4923300"/>
          </a:xfrm>
          <a:prstGeom prst="rect">
            <a:avLst/>
          </a:prstGeom>
          <a:noFill/>
          <a:ln>
            <a:noFill/>
          </a:ln>
        </p:spPr>
        <p:txBody>
          <a:bodyPr spcFirstLastPara="1" wrap="square" lIns="45700" tIns="45700" rIns="45700" bIns="45700" anchor="t" anchorCtr="0">
            <a:normAutofit/>
          </a:bodyPr>
          <a:lstStyle/>
          <a:p>
            <a:pPr marL="342900" lvl="0" indent="-165100" algn="l" rtl="0">
              <a:lnSpc>
                <a:spcPct val="100000"/>
              </a:lnSpc>
              <a:spcBef>
                <a:spcPts val="0"/>
              </a:spcBef>
              <a:spcAft>
                <a:spcPts val="0"/>
              </a:spcAft>
              <a:buClr>
                <a:srgbClr val="FFFFFF"/>
              </a:buClr>
              <a:buSzPts val="2800"/>
              <a:buFont typeface="Arial"/>
              <a:buNone/>
            </a:pPr>
            <a:r>
              <a:rPr lang="en-US" sz="2200"/>
              <a:t>Broer Bouke Leeder (70jr), bekend met atriumfibrilleren en een (mechanische) aortaklep prothese. Hij is bij de trombosedienst onder controle vanwege acenocoumarol gebruik. Hij wil met de camper op pad en vraagt hoe het moet met de trombosedienst.</a:t>
            </a:r>
            <a:endParaRPr sz="2200"/>
          </a:p>
          <a:p>
            <a:pPr marL="342900" lvl="0" indent="-165100" algn="l" rtl="0">
              <a:lnSpc>
                <a:spcPct val="100000"/>
              </a:lnSpc>
              <a:spcBef>
                <a:spcPts val="0"/>
              </a:spcBef>
              <a:spcAft>
                <a:spcPts val="0"/>
              </a:spcAft>
              <a:buClr>
                <a:srgbClr val="FFFFFF"/>
              </a:buClr>
              <a:buSzPts val="2800"/>
              <a:buFont typeface="Arial"/>
              <a:buNone/>
            </a:pPr>
            <a:endParaRPr sz="2200"/>
          </a:p>
          <a:p>
            <a:pPr marL="342900" lvl="0" indent="-165100" algn="l" rtl="0">
              <a:lnSpc>
                <a:spcPct val="100000"/>
              </a:lnSpc>
              <a:spcBef>
                <a:spcPts val="0"/>
              </a:spcBef>
              <a:spcAft>
                <a:spcPts val="0"/>
              </a:spcAft>
              <a:buClr>
                <a:srgbClr val="FFFFFF"/>
              </a:buClr>
              <a:buSzPts val="2800"/>
              <a:buFont typeface="Arial"/>
              <a:buNone/>
            </a:pPr>
            <a:r>
              <a:rPr lang="en-US" sz="2200"/>
              <a:t>Wat adviseert u?</a:t>
            </a:r>
            <a:endParaRPr sz="2200"/>
          </a:p>
          <a:p>
            <a:pPr marL="342900" lvl="0" indent="-165100" algn="l" rtl="0">
              <a:lnSpc>
                <a:spcPct val="100000"/>
              </a:lnSpc>
              <a:spcBef>
                <a:spcPts val="0"/>
              </a:spcBef>
              <a:spcAft>
                <a:spcPts val="0"/>
              </a:spcAft>
              <a:buClr>
                <a:srgbClr val="FFFFFF"/>
              </a:buClr>
              <a:buSzPts val="2800"/>
              <a:buFont typeface="Arial"/>
              <a:buNone/>
            </a:pPr>
            <a:endParaRPr sz="2200"/>
          </a:p>
          <a:p>
            <a:pPr marL="457200" lvl="0" indent="-368300" algn="l" rtl="0">
              <a:lnSpc>
                <a:spcPct val="100000"/>
              </a:lnSpc>
              <a:spcBef>
                <a:spcPts val="0"/>
              </a:spcBef>
              <a:spcAft>
                <a:spcPts val="0"/>
              </a:spcAft>
              <a:buSzPts val="2200"/>
              <a:buAutoNum type="alphaUcPeriod"/>
            </a:pPr>
            <a:r>
              <a:rPr lang="en-US" sz="2200"/>
              <a:t>Tijd voor zelfcontrole</a:t>
            </a:r>
            <a:endParaRPr sz="2200"/>
          </a:p>
          <a:p>
            <a:pPr marL="457200" lvl="0" indent="-368300" algn="l" rtl="0">
              <a:lnSpc>
                <a:spcPct val="100000"/>
              </a:lnSpc>
              <a:spcBef>
                <a:spcPts val="0"/>
              </a:spcBef>
              <a:spcAft>
                <a:spcPts val="0"/>
              </a:spcAft>
              <a:buSzPts val="2200"/>
              <a:buAutoNum type="alphaUcPeriod"/>
            </a:pPr>
            <a:r>
              <a:rPr lang="en-US" sz="2200"/>
              <a:t>Switchen naar een DOAC</a:t>
            </a:r>
            <a:endParaRPr sz="2200"/>
          </a:p>
          <a:p>
            <a:pPr marL="457200" lvl="0" indent="-368300" algn="l" rtl="0">
              <a:lnSpc>
                <a:spcPct val="100000"/>
              </a:lnSpc>
              <a:spcBef>
                <a:spcPts val="0"/>
              </a:spcBef>
              <a:spcAft>
                <a:spcPts val="0"/>
              </a:spcAft>
              <a:buSzPts val="2200"/>
              <a:buAutoNum type="alphaUcPeriod"/>
            </a:pPr>
            <a:r>
              <a:rPr lang="en-US" sz="2200"/>
              <a:t>Patiënt laten overleggen met de trombosedienst voor alternatieven.</a:t>
            </a:r>
            <a:endParaRPr sz="2200"/>
          </a:p>
        </p:txBody>
      </p:sp>
      <p:sp>
        <p:nvSpPr>
          <p:cNvPr id="423" name="Google Shape;423;gfcce9784ed_0_9"/>
          <p:cNvSpPr txBox="1"/>
          <p:nvPr/>
        </p:nvSpPr>
        <p:spPr>
          <a:xfrm>
            <a:off x="9802295" y="1125537"/>
            <a:ext cx="2644800" cy="307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111111"/>
              </a:buClr>
              <a:buSzPts val="1800"/>
              <a:buFont typeface="Arial"/>
              <a:buNone/>
            </a:pP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pic>
        <p:nvPicPr>
          <p:cNvPr id="428" name="Google Shape;428;gf8881b03ee_0_18"/>
          <p:cNvPicPr preferRelativeResize="0"/>
          <p:nvPr/>
        </p:nvPicPr>
        <p:blipFill rotWithShape="1">
          <a:blip r:embed="rId3">
            <a:alphaModFix/>
          </a:blip>
          <a:srcRect l="30425" t="38015" r="30835" b="40748"/>
          <a:stretch/>
        </p:blipFill>
        <p:spPr>
          <a:xfrm>
            <a:off x="395863" y="1845250"/>
            <a:ext cx="8352274" cy="257544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gf8881b03ee_0_24"/>
          <p:cNvPicPr preferRelativeResize="0"/>
          <p:nvPr/>
        </p:nvPicPr>
        <p:blipFill rotWithShape="1">
          <a:blip r:embed="rId3">
            <a:alphaModFix/>
          </a:blip>
          <a:srcRect l="30088" t="37617" r="30502" b="27054"/>
          <a:stretch/>
        </p:blipFill>
        <p:spPr>
          <a:xfrm>
            <a:off x="861425" y="1411075"/>
            <a:ext cx="7514477" cy="37891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gf8881b03ee_0_30"/>
          <p:cNvPicPr preferRelativeResize="0"/>
          <p:nvPr/>
        </p:nvPicPr>
        <p:blipFill rotWithShape="1">
          <a:blip r:embed="rId3">
            <a:alphaModFix/>
          </a:blip>
          <a:srcRect l="30045" t="25882" r="30362" b="21327"/>
          <a:stretch/>
        </p:blipFill>
        <p:spPr>
          <a:xfrm>
            <a:off x="611500" y="652624"/>
            <a:ext cx="7756402" cy="5817326"/>
          </a:xfrm>
          <a:prstGeom prst="rect">
            <a:avLst/>
          </a:prstGeom>
          <a:noFill/>
          <a:ln>
            <a:noFill/>
          </a:ln>
        </p:spPr>
      </p:pic>
      <p:sp>
        <p:nvSpPr>
          <p:cNvPr id="2" name="Tekstballon: rechthoek met afgeronde hoeken 1">
            <a:extLst>
              <a:ext uri="{FF2B5EF4-FFF2-40B4-BE49-F238E27FC236}">
                <a16:creationId xmlns:a16="http://schemas.microsoft.com/office/drawing/2014/main" id="{A885D0CE-D779-4936-BA7C-59ED7856DB42}"/>
              </a:ext>
            </a:extLst>
          </p:cNvPr>
          <p:cNvSpPr/>
          <p:nvPr/>
        </p:nvSpPr>
        <p:spPr>
          <a:xfrm>
            <a:off x="9294922" y="2982896"/>
            <a:ext cx="1677880" cy="1047565"/>
          </a:xfrm>
          <a:prstGeom prst="wedgeRoundRectCallout">
            <a:avLst>
              <a:gd name="adj1" fmla="val -164468"/>
              <a:gd name="adj2" fmla="val -9425"/>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rPr>
              <a:t>Dit</a:t>
            </a:r>
            <a:r>
              <a:rPr lang="en-US" dirty="0">
                <a:solidFill>
                  <a:srgbClr val="C00000"/>
                </a:solidFill>
              </a:rPr>
              <a:t> </a:t>
            </a:r>
            <a:r>
              <a:rPr lang="en-US" dirty="0" err="1">
                <a:solidFill>
                  <a:srgbClr val="C00000"/>
                </a:solidFill>
              </a:rPr>
              <a:t>geldt</a:t>
            </a:r>
            <a:r>
              <a:rPr lang="en-US" dirty="0">
                <a:solidFill>
                  <a:srgbClr val="C00000"/>
                </a:solidFill>
              </a:rPr>
              <a:t> </a:t>
            </a:r>
            <a:r>
              <a:rPr lang="en-US" dirty="0" err="1">
                <a:solidFill>
                  <a:srgbClr val="C00000"/>
                </a:solidFill>
              </a:rPr>
              <a:t>voor</a:t>
            </a:r>
            <a:r>
              <a:rPr lang="en-US" dirty="0">
                <a:solidFill>
                  <a:srgbClr val="C00000"/>
                </a:solidFill>
              </a:rPr>
              <a:t> </a:t>
            </a:r>
            <a:r>
              <a:rPr lang="en-US" dirty="0" err="1">
                <a:solidFill>
                  <a:srgbClr val="C00000"/>
                </a:solidFill>
              </a:rPr>
              <a:t>Sneek</a:t>
            </a:r>
            <a:r>
              <a:rPr lang="en-US" dirty="0">
                <a:solidFill>
                  <a:srgbClr val="C00000"/>
                </a:solidFill>
              </a:rPr>
              <a:t>, pas de </a:t>
            </a:r>
            <a:r>
              <a:rPr lang="en-US" dirty="0" err="1">
                <a:solidFill>
                  <a:srgbClr val="C00000"/>
                </a:solidFill>
              </a:rPr>
              <a:t>presentatie</a:t>
            </a:r>
            <a:r>
              <a:rPr lang="en-US" dirty="0">
                <a:solidFill>
                  <a:srgbClr val="C00000"/>
                </a:solidFill>
              </a:rPr>
              <a:t> </a:t>
            </a:r>
            <a:r>
              <a:rPr lang="en-US" dirty="0" err="1">
                <a:solidFill>
                  <a:srgbClr val="C00000"/>
                </a:solidFill>
              </a:rPr>
              <a:t>aan</a:t>
            </a:r>
            <a:r>
              <a:rPr lang="en-US" dirty="0">
                <a:solidFill>
                  <a:srgbClr val="C00000"/>
                </a:solidFill>
              </a:rPr>
              <a:t> </a:t>
            </a:r>
            <a:r>
              <a:rPr lang="en-US" dirty="0" err="1">
                <a:solidFill>
                  <a:srgbClr val="C00000"/>
                </a:solidFill>
              </a:rPr>
              <a:t>aan</a:t>
            </a:r>
            <a:r>
              <a:rPr lang="en-US" dirty="0">
                <a:solidFill>
                  <a:srgbClr val="C00000"/>
                </a:solidFill>
              </a:rPr>
              <a:t> </a:t>
            </a:r>
            <a:r>
              <a:rPr lang="en-US" dirty="0" err="1">
                <a:solidFill>
                  <a:srgbClr val="C00000"/>
                </a:solidFill>
              </a:rPr>
              <a:t>uw</a:t>
            </a:r>
            <a:r>
              <a:rPr lang="en-US" dirty="0">
                <a:solidFill>
                  <a:srgbClr val="C00000"/>
                </a:solidFill>
              </a:rPr>
              <a:t> </a:t>
            </a:r>
            <a:r>
              <a:rPr lang="en-US" dirty="0" err="1">
                <a:solidFill>
                  <a:srgbClr val="C00000"/>
                </a:solidFill>
              </a:rPr>
              <a:t>lokale</a:t>
            </a:r>
            <a:r>
              <a:rPr lang="en-US" dirty="0">
                <a:solidFill>
                  <a:srgbClr val="C00000"/>
                </a:solidFill>
              </a:rPr>
              <a:t> </a:t>
            </a:r>
            <a:r>
              <a:rPr lang="en-US" dirty="0" err="1">
                <a:solidFill>
                  <a:srgbClr val="C00000"/>
                </a:solidFill>
              </a:rPr>
              <a:t>situatie</a:t>
            </a:r>
            <a:endParaRPr lang="nl-NL" dirty="0">
              <a:solidFill>
                <a:srgbClr val="C00000"/>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gfd8885ad31_0_15"/>
          <p:cNvSpPr txBox="1">
            <a:spLocks noGrp="1"/>
          </p:cNvSpPr>
          <p:nvPr>
            <p:ph type="title"/>
          </p:nvPr>
        </p:nvSpPr>
        <p:spPr>
          <a:xfrm>
            <a:off x="-50" y="112700"/>
            <a:ext cx="9144000" cy="507900"/>
          </a:xfrm>
          <a:prstGeom prst="rect">
            <a:avLst/>
          </a:prstGeom>
        </p:spPr>
        <p:txBody>
          <a:bodyPr spcFirstLastPara="1" wrap="square" lIns="45700" tIns="45700" rIns="45700" bIns="45700" anchor="ctr" anchorCtr="0">
            <a:normAutofit fontScale="90000"/>
          </a:bodyPr>
          <a:lstStyle/>
          <a:p>
            <a:pPr marL="0" lvl="0" indent="0" algn="ctr" rtl="0">
              <a:spcBef>
                <a:spcPts val="0"/>
              </a:spcBef>
              <a:spcAft>
                <a:spcPts val="0"/>
              </a:spcAft>
              <a:buNone/>
            </a:pPr>
            <a:r>
              <a:rPr lang="en-US"/>
              <a:t>Transmuraal Trombose Expertise Centrum</a:t>
            </a:r>
            <a:endParaRPr/>
          </a:p>
        </p:txBody>
      </p:sp>
      <p:sp>
        <p:nvSpPr>
          <p:cNvPr id="444" name="Google Shape;444;gfd8885ad31_0_15"/>
          <p:cNvSpPr txBox="1"/>
          <p:nvPr/>
        </p:nvSpPr>
        <p:spPr>
          <a:xfrm>
            <a:off x="3970975" y="6555550"/>
            <a:ext cx="517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1"/>
                </a:solidFill>
              </a:rPr>
              <a:t>https://www.certe.nl/zorgverleners/trombose-expertisecentrum-groningen</a:t>
            </a:r>
            <a:endParaRPr sz="1200">
              <a:solidFill>
                <a:schemeClr val="lt1"/>
              </a:solidFill>
            </a:endParaRPr>
          </a:p>
        </p:txBody>
      </p:sp>
      <p:pic>
        <p:nvPicPr>
          <p:cNvPr id="445" name="Google Shape;445;gfd8885ad31_0_15"/>
          <p:cNvPicPr preferRelativeResize="0"/>
          <p:nvPr/>
        </p:nvPicPr>
        <p:blipFill>
          <a:blip r:embed="rId3">
            <a:alphaModFix/>
          </a:blip>
          <a:stretch>
            <a:fillRect/>
          </a:stretch>
        </p:blipFill>
        <p:spPr>
          <a:xfrm>
            <a:off x="579700" y="620600"/>
            <a:ext cx="7606252" cy="5934948"/>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gcb7c08e8b2_0_76"/>
          <p:cNvSpPr txBox="1">
            <a:spLocks noGrp="1"/>
          </p:cNvSpPr>
          <p:nvPr>
            <p:ph type="title"/>
          </p:nvPr>
        </p:nvSpPr>
        <p:spPr>
          <a:xfrm>
            <a:off x="-50" y="112700"/>
            <a:ext cx="9144000" cy="507900"/>
          </a:xfrm>
          <a:prstGeom prst="rect">
            <a:avLst/>
          </a:prstGeom>
        </p:spPr>
        <p:txBody>
          <a:bodyPr spcFirstLastPara="1" wrap="square" lIns="45700" tIns="45700" rIns="45700" bIns="45700" anchor="ctr" anchorCtr="0">
            <a:normAutofit fontScale="90000"/>
          </a:bodyPr>
          <a:lstStyle/>
          <a:p>
            <a:pPr marL="0" lvl="0" indent="0" algn="ctr" rtl="0">
              <a:spcBef>
                <a:spcPts val="0"/>
              </a:spcBef>
              <a:spcAft>
                <a:spcPts val="0"/>
              </a:spcAft>
              <a:buNone/>
            </a:pPr>
            <a:r>
              <a:rPr lang="en-US"/>
              <a:t>Transmuraal Trombose Expertise Centrum</a:t>
            </a:r>
            <a:endParaRPr/>
          </a:p>
        </p:txBody>
      </p:sp>
      <p:sp>
        <p:nvSpPr>
          <p:cNvPr id="451" name="Google Shape;451;gcb7c08e8b2_0_76"/>
          <p:cNvSpPr txBox="1"/>
          <p:nvPr/>
        </p:nvSpPr>
        <p:spPr>
          <a:xfrm>
            <a:off x="3970975" y="6555550"/>
            <a:ext cx="517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1"/>
                </a:solidFill>
              </a:rPr>
              <a:t>https://www.certe.nl/zorgverleners/trombose-expertisecentrum-groningen</a:t>
            </a:r>
            <a:endParaRPr sz="1200">
              <a:solidFill>
                <a:schemeClr val="lt1"/>
              </a:solidFill>
            </a:endParaRPr>
          </a:p>
        </p:txBody>
      </p:sp>
      <p:pic>
        <p:nvPicPr>
          <p:cNvPr id="452" name="Google Shape;452;gcb7c08e8b2_0_76"/>
          <p:cNvPicPr preferRelativeResize="0"/>
          <p:nvPr/>
        </p:nvPicPr>
        <p:blipFill>
          <a:blip r:embed="rId3">
            <a:alphaModFix/>
          </a:blip>
          <a:stretch>
            <a:fillRect/>
          </a:stretch>
        </p:blipFill>
        <p:spPr>
          <a:xfrm>
            <a:off x="239725" y="992925"/>
            <a:ext cx="8681923" cy="48624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gcb7c08e8b2_0_69"/>
          <p:cNvSpPr txBox="1">
            <a:spLocks noGrp="1"/>
          </p:cNvSpPr>
          <p:nvPr>
            <p:ph type="title"/>
          </p:nvPr>
        </p:nvSpPr>
        <p:spPr>
          <a:xfrm>
            <a:off x="-50" y="112700"/>
            <a:ext cx="9144000" cy="507900"/>
          </a:xfrm>
          <a:prstGeom prst="rect">
            <a:avLst/>
          </a:prstGeom>
        </p:spPr>
        <p:txBody>
          <a:bodyPr spcFirstLastPara="1" wrap="square" lIns="45700" tIns="45700" rIns="45700" bIns="45700" anchor="ctr" anchorCtr="0">
            <a:normAutofit fontScale="90000"/>
          </a:bodyPr>
          <a:lstStyle/>
          <a:p>
            <a:pPr marL="0" lvl="0" indent="0" algn="ctr" rtl="0">
              <a:spcBef>
                <a:spcPts val="0"/>
              </a:spcBef>
              <a:spcAft>
                <a:spcPts val="0"/>
              </a:spcAft>
              <a:buNone/>
            </a:pPr>
            <a:r>
              <a:rPr lang="en-US"/>
              <a:t>Transmuraal Trombose Expertise Centrum</a:t>
            </a:r>
            <a:endParaRPr/>
          </a:p>
        </p:txBody>
      </p:sp>
      <p:sp>
        <p:nvSpPr>
          <p:cNvPr id="458" name="Google Shape;458;gcb7c08e8b2_0_69"/>
          <p:cNvSpPr txBox="1"/>
          <p:nvPr/>
        </p:nvSpPr>
        <p:spPr>
          <a:xfrm>
            <a:off x="3970975" y="6555550"/>
            <a:ext cx="51732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a:solidFill>
                  <a:schemeClr val="lt1"/>
                </a:solidFill>
              </a:rPr>
              <a:t>https://www.certe.nl/zorgverleners/trombose-expertisecentrum-groningen</a:t>
            </a:r>
            <a:endParaRPr sz="1200">
              <a:solidFill>
                <a:schemeClr val="lt1"/>
              </a:solidFill>
            </a:endParaRPr>
          </a:p>
        </p:txBody>
      </p:sp>
      <p:pic>
        <p:nvPicPr>
          <p:cNvPr id="459" name="Google Shape;459;gcb7c08e8b2_0_69"/>
          <p:cNvPicPr preferRelativeResize="0"/>
          <p:nvPr/>
        </p:nvPicPr>
        <p:blipFill>
          <a:blip r:embed="rId3">
            <a:alphaModFix/>
          </a:blip>
          <a:stretch>
            <a:fillRect/>
          </a:stretch>
        </p:blipFill>
        <p:spPr>
          <a:xfrm>
            <a:off x="579700" y="620600"/>
            <a:ext cx="7816591" cy="593494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48"/>
          <p:cNvSpPr txBox="1">
            <a:spLocks noGrp="1"/>
          </p:cNvSpPr>
          <p:nvPr>
            <p:ph type="title"/>
          </p:nvPr>
        </p:nvSpPr>
        <p:spPr>
          <a:xfrm>
            <a:off x="1403350" y="445487"/>
            <a:ext cx="6769200" cy="507900"/>
          </a:xfrm>
          <a:prstGeom prst="rect">
            <a:avLst/>
          </a:prstGeom>
          <a:noFill/>
          <a:ln>
            <a:noFill/>
          </a:ln>
        </p:spPr>
        <p:txBody>
          <a:bodyPr spcFirstLastPara="1" wrap="square" lIns="45700" tIns="45700" rIns="45700" bIns="45700" anchor="ctr" anchorCtr="0">
            <a:normAutofit fontScale="90000"/>
          </a:bodyPr>
          <a:lstStyle/>
          <a:p>
            <a:pPr marL="0" lvl="0" indent="0" algn="l" rtl="0">
              <a:lnSpc>
                <a:spcPct val="100000"/>
              </a:lnSpc>
              <a:spcBef>
                <a:spcPts val="0"/>
              </a:spcBef>
              <a:spcAft>
                <a:spcPts val="0"/>
              </a:spcAft>
              <a:buClr>
                <a:srgbClr val="FFFFFF"/>
              </a:buClr>
              <a:buSzPct val="100000"/>
              <a:buFont typeface="Arial"/>
              <a:buNone/>
            </a:pPr>
            <a:r>
              <a:rPr lang="en-US" sz="3024"/>
              <a:t>Meenaarhuisneemboodschap</a:t>
            </a:r>
            <a:endParaRPr/>
          </a:p>
        </p:txBody>
      </p:sp>
      <p:sp>
        <p:nvSpPr>
          <p:cNvPr id="465" name="Google Shape;465;p48"/>
          <p:cNvSpPr txBox="1">
            <a:spLocks noGrp="1"/>
          </p:cNvSpPr>
          <p:nvPr>
            <p:ph type="body" idx="1"/>
          </p:nvPr>
        </p:nvSpPr>
        <p:spPr>
          <a:xfrm>
            <a:off x="1520575" y="1152375"/>
            <a:ext cx="6769200" cy="55077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FFFFFF"/>
              </a:buClr>
              <a:buSzPts val="2800"/>
              <a:buFont typeface="Arial"/>
              <a:buChar char="•"/>
            </a:pPr>
            <a:r>
              <a:rPr lang="en-US"/>
              <a:t>Er is een LTA antistolling</a:t>
            </a:r>
            <a:br>
              <a:rPr lang="en-US"/>
            </a:br>
            <a:endParaRPr/>
          </a:p>
          <a:p>
            <a:pPr marL="342900" lvl="0" indent="-279400" algn="l" rtl="0">
              <a:lnSpc>
                <a:spcPct val="100000"/>
              </a:lnSpc>
              <a:spcBef>
                <a:spcPts val="0"/>
              </a:spcBef>
              <a:spcAft>
                <a:spcPts val="0"/>
              </a:spcAft>
              <a:buSzPts val="1800"/>
              <a:buChar char="•"/>
            </a:pPr>
            <a:r>
              <a:rPr lang="en-US"/>
              <a:t>Elke patiënt heeft een aanspreekpunt voor zijn antistolling en dat is verdeeld tussen de 1</a:t>
            </a:r>
            <a:r>
              <a:rPr lang="en-US" baseline="30000"/>
              <a:t>e</a:t>
            </a:r>
            <a:r>
              <a:rPr lang="en-US"/>
              <a:t> en 2</a:t>
            </a:r>
            <a:r>
              <a:rPr lang="en-US" baseline="30000"/>
              <a:t>e</a:t>
            </a:r>
            <a:r>
              <a:rPr lang="en-US"/>
              <a:t> lijn</a:t>
            </a:r>
            <a:br>
              <a:rPr lang="en-US"/>
            </a:br>
            <a:endParaRPr/>
          </a:p>
          <a:p>
            <a:pPr marL="342900" lvl="0" indent="-279400" algn="l" rtl="0">
              <a:lnSpc>
                <a:spcPct val="100000"/>
              </a:lnSpc>
              <a:spcBef>
                <a:spcPts val="0"/>
              </a:spcBef>
              <a:spcAft>
                <a:spcPts val="0"/>
              </a:spcAft>
              <a:buSzPts val="1800"/>
              <a:buChar char="•"/>
            </a:pPr>
            <a:r>
              <a:rPr lang="en-US"/>
              <a:t>De zorgverleners communiceren naar elkaar de afspraken rondom antistolling</a:t>
            </a:r>
            <a:br>
              <a:rPr lang="en-US"/>
            </a:br>
            <a:endParaRPr/>
          </a:p>
          <a:p>
            <a:pPr marL="342900" lvl="0" indent="-279400" algn="l" rtl="0">
              <a:lnSpc>
                <a:spcPct val="100000"/>
              </a:lnSpc>
              <a:spcBef>
                <a:spcPts val="0"/>
              </a:spcBef>
              <a:spcAft>
                <a:spcPts val="0"/>
              </a:spcAft>
              <a:buSzPts val="1800"/>
              <a:buChar char="•"/>
            </a:pPr>
            <a:r>
              <a:rPr lang="en-US"/>
              <a:t>Er zijn praktische handvatten voor bloedingen onder antistolling en rondom ingrepen</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49"/>
          <p:cNvPicPr preferRelativeResize="0"/>
          <p:nvPr/>
        </p:nvPicPr>
        <p:blipFill>
          <a:blip r:embed="rId3">
            <a:alphaModFix/>
          </a:blip>
          <a:stretch>
            <a:fillRect/>
          </a:stretch>
        </p:blipFill>
        <p:spPr>
          <a:xfrm>
            <a:off x="685250" y="1835375"/>
            <a:ext cx="3557700" cy="2053825"/>
          </a:xfrm>
          <a:prstGeom prst="rect">
            <a:avLst/>
          </a:prstGeom>
          <a:noFill/>
          <a:ln>
            <a:noFill/>
          </a:ln>
        </p:spPr>
      </p:pic>
      <p:pic>
        <p:nvPicPr>
          <p:cNvPr id="471" name="Google Shape;471;p49"/>
          <p:cNvPicPr preferRelativeResize="0"/>
          <p:nvPr/>
        </p:nvPicPr>
        <p:blipFill>
          <a:blip r:embed="rId4">
            <a:alphaModFix/>
          </a:blip>
          <a:stretch>
            <a:fillRect/>
          </a:stretch>
        </p:blipFill>
        <p:spPr>
          <a:xfrm>
            <a:off x="4529100" y="1835375"/>
            <a:ext cx="3667550" cy="20538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g10070359e9b_0_29"/>
          <p:cNvSpPr txBox="1">
            <a:spLocks noGrp="1"/>
          </p:cNvSpPr>
          <p:nvPr>
            <p:ph type="title"/>
          </p:nvPr>
        </p:nvSpPr>
        <p:spPr>
          <a:xfrm>
            <a:off x="1403350" y="188912"/>
            <a:ext cx="6769200" cy="507900"/>
          </a:xfrm>
          <a:prstGeom prst="rect">
            <a:avLst/>
          </a:prstGeom>
        </p:spPr>
        <p:txBody>
          <a:bodyPr spcFirstLastPara="1" wrap="square" lIns="45700" tIns="45700" rIns="45700" bIns="45700" anchor="ctr" anchorCtr="0">
            <a:normAutofit fontScale="90000"/>
          </a:bodyPr>
          <a:lstStyle/>
          <a:p>
            <a:pPr marL="0" lvl="0" indent="0" algn="l" rtl="0">
              <a:spcBef>
                <a:spcPts val="0"/>
              </a:spcBef>
              <a:spcAft>
                <a:spcPts val="0"/>
              </a:spcAft>
              <a:buNone/>
            </a:pPr>
            <a:r>
              <a:rPr lang="en-US"/>
              <a:t>Stellingen (3)</a:t>
            </a:r>
            <a:endParaRPr/>
          </a:p>
        </p:txBody>
      </p:sp>
      <p:sp>
        <p:nvSpPr>
          <p:cNvPr id="82" name="Google Shape;82;g10070359e9b_0_29"/>
          <p:cNvSpPr txBox="1">
            <a:spLocks noGrp="1"/>
          </p:cNvSpPr>
          <p:nvPr>
            <p:ph type="body" idx="1"/>
          </p:nvPr>
        </p:nvSpPr>
        <p:spPr>
          <a:xfrm>
            <a:off x="1619250" y="836600"/>
            <a:ext cx="6769200" cy="5323200"/>
          </a:xfrm>
          <a:prstGeom prst="rect">
            <a:avLst/>
          </a:prstGeom>
        </p:spPr>
        <p:txBody>
          <a:bodyPr spcFirstLastPara="1" wrap="square" lIns="45700" tIns="45700" rIns="45700" bIns="45700" anchor="t" anchorCtr="0">
            <a:noAutofit/>
          </a:bodyPr>
          <a:lstStyle/>
          <a:p>
            <a:pPr marL="457200" lvl="0" indent="-355600" algn="l" rtl="0">
              <a:lnSpc>
                <a:spcPct val="107916"/>
              </a:lnSpc>
              <a:spcBef>
                <a:spcPts val="0"/>
              </a:spcBef>
              <a:spcAft>
                <a:spcPts val="0"/>
              </a:spcAft>
              <a:buClr>
                <a:schemeClr val="lt1"/>
              </a:buClr>
              <a:buSzPts val="2000"/>
              <a:buFont typeface="Calibri"/>
              <a:buAutoNum type="arabicPeriod" startAt="10"/>
            </a:pPr>
            <a:r>
              <a:rPr lang="en-US" sz="2000" dirty="0" err="1">
                <a:solidFill>
                  <a:schemeClr val="lt1"/>
                </a:solidFill>
                <a:latin typeface="Calibri"/>
                <a:ea typeface="Calibri"/>
                <a:cs typeface="Calibri"/>
                <a:sym typeface="Calibri"/>
              </a:rPr>
              <a:t>Als</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cardiologische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acetylsalicylzuur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atriumfibrilleren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krijgt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waarvoor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behandeling</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DOAC, dan </a:t>
            </a:r>
            <a:r>
              <a:rPr lang="en-US" sz="2000" dirty="0" err="1">
                <a:solidFill>
                  <a:schemeClr val="lt1"/>
                </a:solidFill>
                <a:latin typeface="Calibri"/>
                <a:ea typeface="Calibri"/>
                <a:cs typeface="Calibri"/>
                <a:sym typeface="Calibri"/>
              </a:rPr>
              <a:t>kan</a:t>
            </a:r>
            <a:r>
              <a:rPr lang="en-US" sz="2000" dirty="0">
                <a:solidFill>
                  <a:schemeClr val="lt1"/>
                </a:solidFill>
                <a:latin typeface="Calibri"/>
                <a:ea typeface="Calibri"/>
                <a:cs typeface="Calibri"/>
                <a:sym typeface="Calibri"/>
              </a:rPr>
              <a:t> de </a:t>
            </a:r>
            <a:r>
              <a:rPr lang="en-US" sz="2000" dirty="0" err="1">
                <a:solidFill>
                  <a:schemeClr val="lt1"/>
                </a:solidFill>
                <a:latin typeface="Calibri"/>
                <a:ea typeface="Calibri"/>
                <a:cs typeface="Calibri"/>
                <a:sym typeface="Calibri"/>
              </a:rPr>
              <a:t>acetylsalicylzuur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altijd</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gestaakt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worden</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10"/>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hart </a:t>
            </a:r>
            <a:r>
              <a:rPr lang="en-US" sz="2000" dirty="0" err="1">
                <a:solidFill>
                  <a:schemeClr val="lt1"/>
                </a:solidFill>
                <a:latin typeface="Calibri"/>
                <a:ea typeface="Calibri"/>
                <a:cs typeface="Calibri"/>
                <a:sym typeface="Calibri"/>
              </a:rPr>
              <a:t>kunstklep</a:t>
            </a:r>
            <a:r>
              <a:rPr lang="en-US" sz="2000" dirty="0">
                <a:solidFill>
                  <a:schemeClr val="lt1"/>
                </a:solidFill>
                <a:latin typeface="Calibri"/>
                <a:ea typeface="Calibri"/>
                <a:cs typeface="Calibri"/>
                <a:sym typeface="Calibri"/>
              </a:rPr>
              <a:t> mag nooit over op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DOAC </a:t>
            </a:r>
            <a:r>
              <a:rPr lang="en-US" sz="2000" dirty="0" err="1">
                <a:solidFill>
                  <a:schemeClr val="lt1"/>
                </a:solidFill>
                <a:latin typeface="Calibri"/>
                <a:ea typeface="Calibri"/>
                <a:cs typeface="Calibri"/>
                <a:sym typeface="Calibri"/>
              </a:rPr>
              <a:t>ipv</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acenocoumarol</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br>
              <a:rPr lang="en-US" sz="2000" dirty="0">
                <a:solidFill>
                  <a:schemeClr val="lt1"/>
                </a:solidFill>
                <a:latin typeface="Calibri"/>
                <a:ea typeface="Calibri"/>
                <a:cs typeface="Calibri"/>
                <a:sym typeface="Calibri"/>
              </a:rPr>
            </a:br>
            <a:endParaRPr sz="2000" dirty="0">
              <a:solidFill>
                <a:schemeClr val="lt1"/>
              </a:solidFill>
              <a:latin typeface="Calibri"/>
              <a:ea typeface="Calibri"/>
              <a:cs typeface="Calibri"/>
              <a:sym typeface="Calibri"/>
            </a:endParaRPr>
          </a:p>
          <a:p>
            <a:pPr marL="457200" lvl="0" indent="-355600" algn="l" rtl="0">
              <a:lnSpc>
                <a:spcPct val="107916"/>
              </a:lnSpc>
              <a:spcBef>
                <a:spcPts val="800"/>
              </a:spcBef>
              <a:spcAft>
                <a:spcPts val="0"/>
              </a:spcAft>
              <a:buClr>
                <a:schemeClr val="lt1"/>
              </a:buClr>
              <a:buSzPts val="2000"/>
              <a:buFont typeface="Calibri"/>
              <a:buAutoNum type="arabicPeriod" startAt="10"/>
            </a:pP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verpleegkundig</a:t>
            </a:r>
            <a:r>
              <a:rPr lang="en-US" sz="2000" dirty="0">
                <a:solidFill>
                  <a:schemeClr val="lt1"/>
                </a:solidFill>
                <a:latin typeface="Calibri"/>
                <a:ea typeface="Calibri"/>
                <a:cs typeface="Calibri"/>
                <a:sym typeface="Calibri"/>
              </a:rPr>
              <a:t> specialist </a:t>
            </a:r>
            <a:r>
              <a:rPr lang="en-US" sz="2000" dirty="0" err="1">
                <a:solidFill>
                  <a:schemeClr val="lt1"/>
                </a:solidFill>
                <a:latin typeface="Calibri"/>
                <a:ea typeface="Calibri"/>
                <a:cs typeface="Calibri"/>
                <a:sym typeface="Calibri"/>
              </a:rPr>
              <a:t>antistolling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lijkt</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mij</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goede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oplossing</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voor</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antistollingsvragen</a:t>
            </a:r>
            <a:r>
              <a:rPr lang="en-US" sz="2000" dirty="0">
                <a:solidFill>
                  <a:schemeClr val="lt1"/>
                </a:solidFill>
                <a:latin typeface="Calibri"/>
                <a:ea typeface="Calibri"/>
                <a:cs typeface="Calibri"/>
                <a:sym typeface="Calibri"/>
              </a:rPr>
              <a:t>.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i="1" dirty="0" err="1">
                <a:solidFill>
                  <a:schemeClr val="lt1"/>
                </a:solidFill>
                <a:latin typeface="Calibri"/>
                <a:ea typeface="Calibri"/>
                <a:cs typeface="Calibri"/>
                <a:sym typeface="Calibri"/>
              </a:rPr>
              <a:t>Eens</a:t>
            </a:r>
            <a:r>
              <a:rPr lang="en-US" sz="2000" i="1" dirty="0">
                <a:solidFill>
                  <a:schemeClr val="lt1"/>
                </a:solidFill>
                <a:latin typeface="Calibri"/>
                <a:ea typeface="Calibri"/>
                <a:cs typeface="Calibri"/>
                <a:sym typeface="Calibri"/>
              </a:rPr>
              <a:t> / </a:t>
            </a:r>
            <a:r>
              <a:rPr lang="en-US" sz="2000" i="1" dirty="0" err="1">
                <a:solidFill>
                  <a:schemeClr val="lt1"/>
                </a:solidFill>
                <a:latin typeface="Calibri"/>
                <a:ea typeface="Calibri"/>
                <a:cs typeface="Calibri"/>
                <a:sym typeface="Calibri"/>
              </a:rPr>
              <a:t>oneens</a:t>
            </a:r>
            <a:r>
              <a:rPr lang="en-US" sz="2000" i="1" dirty="0">
                <a:solidFill>
                  <a:schemeClr val="lt1"/>
                </a:solidFill>
                <a:latin typeface="Calibri"/>
                <a:ea typeface="Calibri"/>
                <a:cs typeface="Calibri"/>
                <a:sym typeface="Calibri"/>
              </a:rPr>
              <a:t> / ?</a:t>
            </a:r>
            <a:endParaRPr sz="2000" i="1" dirty="0">
              <a:solidFill>
                <a:schemeClr val="lt1"/>
              </a:solidFill>
              <a:latin typeface="Calibri"/>
              <a:ea typeface="Calibri"/>
              <a:cs typeface="Calibri"/>
              <a:sym typeface="Calibri"/>
            </a:endParaRPr>
          </a:p>
          <a:p>
            <a:pPr marL="457200" lvl="0" indent="0" algn="l" rtl="0">
              <a:lnSpc>
                <a:spcPct val="107916"/>
              </a:lnSpc>
              <a:spcBef>
                <a:spcPts val="0"/>
              </a:spcBef>
              <a:spcAft>
                <a:spcPts val="0"/>
              </a:spcAft>
              <a:buNone/>
            </a:pPr>
            <a:endParaRPr sz="2000" dirty="0">
              <a:solidFill>
                <a:schemeClr val="lt1"/>
              </a:solidFill>
              <a:latin typeface="Calibri"/>
              <a:ea typeface="Calibri"/>
              <a:cs typeface="Calibri"/>
              <a:sym typeface="Calibri"/>
            </a:endParaRPr>
          </a:p>
          <a:p>
            <a:pPr marL="457200" lvl="0" indent="-355600" algn="l" rtl="0">
              <a:lnSpc>
                <a:spcPct val="107916"/>
              </a:lnSpc>
              <a:spcBef>
                <a:spcPts val="0"/>
              </a:spcBef>
              <a:spcAft>
                <a:spcPts val="0"/>
              </a:spcAft>
              <a:buClr>
                <a:schemeClr val="lt1"/>
              </a:buClr>
              <a:buSzPts val="2000"/>
              <a:buFont typeface="Calibri"/>
              <a:buAutoNum type="arabicPeriod" startAt="10"/>
            </a:pPr>
            <a:r>
              <a:rPr lang="en-US" sz="2000" dirty="0" err="1">
                <a:solidFill>
                  <a:schemeClr val="lt1"/>
                </a:solidFill>
                <a:latin typeface="Calibri"/>
                <a:ea typeface="Calibri"/>
                <a:cs typeface="Calibri"/>
                <a:sym typeface="Calibri"/>
              </a:rPr>
              <a:t>Eigenlijk</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zou</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iedere</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patiënt</a:t>
            </a:r>
            <a:r>
              <a:rPr lang="en-US" sz="2000" dirty="0">
                <a:solidFill>
                  <a:schemeClr val="lt1"/>
                </a:solidFill>
                <a:latin typeface="Calibri"/>
                <a:ea typeface="Calibri"/>
                <a:cs typeface="Calibri"/>
                <a:sym typeface="Calibri"/>
              </a:rPr>
              <a:t> met </a:t>
            </a:r>
            <a:r>
              <a:rPr lang="en-US" sz="2000" dirty="0" err="1">
                <a:solidFill>
                  <a:schemeClr val="lt1"/>
                </a:solidFill>
                <a:latin typeface="Calibri"/>
                <a:ea typeface="Calibri"/>
                <a:cs typeface="Calibri"/>
                <a:sym typeface="Calibri"/>
              </a:rPr>
              <a:t>acenocoumarol</a:t>
            </a:r>
            <a:r>
              <a:rPr lang="en-US" sz="2000" dirty="0">
                <a:solidFill>
                  <a:schemeClr val="lt1"/>
                </a:solidFill>
                <a:latin typeface="Calibri"/>
                <a:ea typeface="Calibri"/>
                <a:cs typeface="Calibri"/>
                <a:sym typeface="Calibri"/>
              </a:rPr>
              <a:t> </a:t>
            </a:r>
            <a:r>
              <a:rPr lang="en-US" sz="2000" dirty="0" err="1">
                <a:solidFill>
                  <a:schemeClr val="lt1"/>
                </a:solidFill>
                <a:latin typeface="Calibri"/>
                <a:ea typeface="Calibri"/>
                <a:cs typeface="Calibri"/>
                <a:sym typeface="Calibri"/>
              </a:rPr>
              <a:t>wel</a:t>
            </a:r>
            <a:r>
              <a:rPr lang="en-US" sz="2000" dirty="0">
                <a:solidFill>
                  <a:schemeClr val="lt1"/>
                </a:solidFill>
                <a:latin typeface="Calibri"/>
                <a:ea typeface="Calibri"/>
                <a:cs typeface="Calibri"/>
                <a:sym typeface="Calibri"/>
              </a:rPr>
              <a:t> over </a:t>
            </a:r>
            <a:r>
              <a:rPr lang="en-US" sz="2000" dirty="0" err="1">
                <a:solidFill>
                  <a:schemeClr val="lt1"/>
                </a:solidFill>
                <a:latin typeface="Calibri"/>
                <a:ea typeface="Calibri"/>
                <a:cs typeface="Calibri"/>
                <a:sym typeface="Calibri"/>
              </a:rPr>
              <a:t>kunnen</a:t>
            </a:r>
            <a:r>
              <a:rPr lang="en-US" sz="2000" dirty="0">
                <a:solidFill>
                  <a:schemeClr val="lt1"/>
                </a:solidFill>
                <a:latin typeface="Calibri"/>
                <a:ea typeface="Calibri"/>
                <a:cs typeface="Calibri"/>
                <a:sym typeface="Calibri"/>
              </a:rPr>
              <a:t> op </a:t>
            </a:r>
            <a:r>
              <a:rPr lang="en-US" sz="2000" dirty="0" err="1">
                <a:solidFill>
                  <a:schemeClr val="lt1"/>
                </a:solidFill>
                <a:latin typeface="Calibri"/>
                <a:ea typeface="Calibri"/>
                <a:cs typeface="Calibri"/>
                <a:sym typeface="Calibri"/>
              </a:rPr>
              <a:t>een</a:t>
            </a:r>
            <a:r>
              <a:rPr lang="en-US" sz="2000" dirty="0">
                <a:solidFill>
                  <a:schemeClr val="lt1"/>
                </a:solidFill>
                <a:latin typeface="Calibri"/>
                <a:ea typeface="Calibri"/>
                <a:cs typeface="Calibri"/>
                <a:sym typeface="Calibri"/>
              </a:rPr>
              <a:t> DOAC. </a:t>
            </a:r>
            <a:br>
              <a:rPr lang="en-US" sz="2000" dirty="0">
                <a:solidFill>
                  <a:schemeClr val="lt1"/>
                </a:solidFill>
                <a:latin typeface="Calibri"/>
                <a:ea typeface="Calibri"/>
                <a:cs typeface="Calibri"/>
                <a:sym typeface="Calibri"/>
              </a:rPr>
            </a:br>
            <a:r>
              <a:rPr lang="en-US" sz="2000" dirty="0">
                <a:solidFill>
                  <a:schemeClr val="lt1"/>
                </a:solidFill>
                <a:latin typeface="Calibri"/>
                <a:ea typeface="Calibri"/>
                <a:cs typeface="Calibri"/>
                <a:sym typeface="Calibri"/>
              </a:rPr>
              <a:t>		</a:t>
            </a:r>
            <a:r>
              <a:rPr lang="en-US" sz="2000" i="1" dirty="0">
                <a:solidFill>
                  <a:schemeClr val="lt1"/>
                </a:solidFill>
                <a:latin typeface="Calibri"/>
                <a:ea typeface="Calibri"/>
                <a:cs typeface="Calibri"/>
                <a:sym typeface="Calibri"/>
              </a:rPr>
              <a:t>Juist / </a:t>
            </a:r>
            <a:r>
              <a:rPr lang="en-US" sz="2000" i="1" dirty="0" err="1">
                <a:solidFill>
                  <a:schemeClr val="lt1"/>
                </a:solidFill>
                <a:latin typeface="Calibri"/>
                <a:ea typeface="Calibri"/>
                <a:cs typeface="Calibri"/>
                <a:sym typeface="Calibri"/>
              </a:rPr>
              <a:t>onjuist</a:t>
            </a:r>
            <a:r>
              <a:rPr lang="en-US" sz="2000" i="1" dirty="0">
                <a:solidFill>
                  <a:schemeClr val="lt1"/>
                </a:solidFill>
                <a:latin typeface="Calibri"/>
                <a:ea typeface="Calibri"/>
                <a:cs typeface="Calibri"/>
                <a:sym typeface="Calibri"/>
              </a:rPr>
              <a:t> / ?</a:t>
            </a:r>
            <a:endParaRPr sz="2000" i="1" dirty="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g10070359e9b_0_40"/>
          <p:cNvSpPr txBox="1">
            <a:spLocks noGrp="1"/>
          </p:cNvSpPr>
          <p:nvPr>
            <p:ph type="title"/>
          </p:nvPr>
        </p:nvSpPr>
        <p:spPr>
          <a:xfrm>
            <a:off x="323850" y="355600"/>
            <a:ext cx="6481800" cy="893700"/>
          </a:xfrm>
          <a:prstGeom prst="rect">
            <a:avLst/>
          </a:prstGeom>
        </p:spPr>
        <p:txBody>
          <a:bodyPr spcFirstLastPara="1" wrap="square" lIns="45700" tIns="45700" rIns="45700" bIns="45700" anchor="ctr" anchorCtr="0">
            <a:normAutofit/>
          </a:bodyPr>
          <a:lstStyle/>
          <a:p>
            <a:pPr marL="0" lvl="0" indent="0" algn="ctr" rtl="0">
              <a:spcBef>
                <a:spcPts val="0"/>
              </a:spcBef>
              <a:spcAft>
                <a:spcPts val="0"/>
              </a:spcAft>
              <a:buNone/>
            </a:pPr>
            <a:r>
              <a:rPr lang="en-US"/>
              <a:t>Einde Stellingen</a:t>
            </a:r>
            <a:endParaRPr/>
          </a:p>
        </p:txBody>
      </p:sp>
      <p:pic>
        <p:nvPicPr>
          <p:cNvPr id="88" name="Google Shape;88;g10070359e9b_0_40"/>
          <p:cNvPicPr preferRelativeResize="0"/>
          <p:nvPr/>
        </p:nvPicPr>
        <p:blipFill>
          <a:blip r:embed="rId3">
            <a:alphaModFix/>
          </a:blip>
          <a:stretch>
            <a:fillRect/>
          </a:stretch>
        </p:blipFill>
        <p:spPr>
          <a:xfrm>
            <a:off x="4131897" y="2980825"/>
            <a:ext cx="4821176" cy="37039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g10070359e9b_0_48"/>
          <p:cNvSpPr txBox="1">
            <a:spLocks noGrp="1"/>
          </p:cNvSpPr>
          <p:nvPr>
            <p:ph type="title"/>
          </p:nvPr>
        </p:nvSpPr>
        <p:spPr>
          <a:xfrm>
            <a:off x="1403300" y="6724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Programma scholing</a:t>
            </a:r>
            <a:endParaRPr sz="3740"/>
          </a:p>
        </p:txBody>
      </p:sp>
      <p:sp>
        <p:nvSpPr>
          <p:cNvPr id="94" name="Google Shape;94;g10070359e9b_0_48"/>
          <p:cNvSpPr txBox="1">
            <a:spLocks noGrp="1"/>
          </p:cNvSpPr>
          <p:nvPr>
            <p:ph type="body" idx="1"/>
          </p:nvPr>
        </p:nvSpPr>
        <p:spPr>
          <a:xfrm>
            <a:off x="1619250" y="1408925"/>
            <a:ext cx="6337200" cy="2906100"/>
          </a:xfrm>
          <a:prstGeom prst="rect">
            <a:avLst/>
          </a:prstGeom>
          <a:noFill/>
          <a:ln>
            <a:noFill/>
          </a:ln>
        </p:spPr>
        <p:txBody>
          <a:bodyPr spcFirstLastPara="1" wrap="square" lIns="45700" tIns="45700" rIns="45700" bIns="45700" anchor="t" anchorCtr="0">
            <a:normAutofit lnSpcReduction="10000"/>
          </a:bodyPr>
          <a:lstStyle/>
          <a:p>
            <a:pPr marL="342900" lvl="0" indent="-342900" algn="l" rtl="0">
              <a:lnSpc>
                <a:spcPct val="100000"/>
              </a:lnSpc>
              <a:spcBef>
                <a:spcPts val="0"/>
              </a:spcBef>
              <a:spcAft>
                <a:spcPts val="0"/>
              </a:spcAft>
              <a:buClr>
                <a:srgbClr val="FFFFFF"/>
              </a:buClr>
              <a:buSzPts val="2800"/>
              <a:buFont typeface="Arial"/>
              <a:buChar char="•"/>
            </a:pPr>
            <a:r>
              <a:rPr lang="en-US"/>
              <a:t>Onze leerdoelen</a:t>
            </a:r>
            <a:endParaRPr/>
          </a:p>
          <a:p>
            <a:pPr marL="742950" lvl="1" indent="-285750" algn="l" rtl="0">
              <a:lnSpc>
                <a:spcPct val="100000"/>
              </a:lnSpc>
              <a:spcBef>
                <a:spcPts val="500"/>
              </a:spcBef>
              <a:spcAft>
                <a:spcPts val="0"/>
              </a:spcAft>
              <a:buClr>
                <a:srgbClr val="FFFFFF"/>
              </a:buClr>
              <a:buSzPts val="2400"/>
              <a:buFont typeface="Arial"/>
              <a:buChar char="–"/>
            </a:pPr>
            <a:r>
              <a:rPr lang="en-US" sz="2400"/>
              <a:t>LTA weten te gebruiken</a:t>
            </a:r>
            <a:endParaRPr sz="2400"/>
          </a:p>
          <a:p>
            <a:pPr marL="742950" lvl="1" indent="-285750" algn="l" rtl="0">
              <a:lnSpc>
                <a:spcPct val="100000"/>
              </a:lnSpc>
              <a:spcBef>
                <a:spcPts val="500"/>
              </a:spcBef>
              <a:spcAft>
                <a:spcPts val="0"/>
              </a:spcAft>
              <a:buSzPts val="2400"/>
              <a:buChar char="–"/>
            </a:pPr>
            <a:r>
              <a:rPr lang="en-US" sz="2400"/>
              <a:t>communicatie 1</a:t>
            </a:r>
            <a:r>
              <a:rPr lang="en-US" sz="2400" baseline="30000"/>
              <a:t>e</a:t>
            </a:r>
            <a:r>
              <a:rPr lang="en-US" sz="2400"/>
              <a:t> lijn (huisarts en apotheek) vs. 2</a:t>
            </a:r>
            <a:r>
              <a:rPr lang="en-US" sz="2400" baseline="30000"/>
              <a:t>e</a:t>
            </a:r>
            <a:r>
              <a:rPr lang="en-US" sz="2400"/>
              <a:t> lijn i.h.k.v. antistolling</a:t>
            </a:r>
            <a:endParaRPr sz="2400"/>
          </a:p>
          <a:p>
            <a:pPr marL="742950" lvl="1" indent="-285750" algn="l" rtl="0">
              <a:lnSpc>
                <a:spcPct val="100000"/>
              </a:lnSpc>
              <a:spcBef>
                <a:spcPts val="500"/>
              </a:spcBef>
              <a:spcAft>
                <a:spcPts val="0"/>
              </a:spcAft>
              <a:buSzPts val="2400"/>
              <a:buChar char="–"/>
            </a:pPr>
            <a:r>
              <a:rPr lang="en-US" sz="2400"/>
              <a:t>aandacht voor follow-up</a:t>
            </a:r>
            <a:endParaRPr sz="2400"/>
          </a:p>
          <a:p>
            <a:pPr marL="742950" lvl="1" indent="-285750" algn="l" rtl="0">
              <a:lnSpc>
                <a:spcPct val="100000"/>
              </a:lnSpc>
              <a:spcBef>
                <a:spcPts val="500"/>
              </a:spcBef>
              <a:spcAft>
                <a:spcPts val="0"/>
              </a:spcAft>
              <a:buSzPts val="2400"/>
              <a:buChar char="–"/>
            </a:pPr>
            <a:r>
              <a:rPr lang="en-US" sz="2400"/>
              <a:t>peri-procedureel beleid</a:t>
            </a:r>
            <a:endParaRPr sz="2400"/>
          </a:p>
          <a:p>
            <a:pPr marL="742950" lvl="1" indent="-285750" algn="l" rtl="0">
              <a:lnSpc>
                <a:spcPct val="100000"/>
              </a:lnSpc>
              <a:spcBef>
                <a:spcPts val="500"/>
              </a:spcBef>
              <a:spcAft>
                <a:spcPts val="0"/>
              </a:spcAft>
              <a:buSzPts val="2400"/>
              <a:buChar char="–"/>
            </a:pPr>
            <a:r>
              <a:rPr lang="en-US" sz="2400"/>
              <a:t>communicatie naar patienten</a:t>
            </a:r>
            <a:endParaRPr sz="24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g10070359e9b_0_53"/>
          <p:cNvSpPr txBox="1">
            <a:spLocks noGrp="1"/>
          </p:cNvSpPr>
          <p:nvPr>
            <p:ph type="title"/>
          </p:nvPr>
        </p:nvSpPr>
        <p:spPr>
          <a:xfrm>
            <a:off x="1403300" y="672412"/>
            <a:ext cx="6769200" cy="507900"/>
          </a:xfrm>
          <a:prstGeom prst="rect">
            <a:avLst/>
          </a:prstGeom>
          <a:noFill/>
          <a:ln>
            <a:noFill/>
          </a:ln>
        </p:spPr>
        <p:txBody>
          <a:bodyPr spcFirstLastPara="1" wrap="square" lIns="45700" tIns="45700" rIns="45700" bIns="45700" anchor="ctr" anchorCtr="0">
            <a:noAutofit/>
          </a:bodyPr>
          <a:lstStyle/>
          <a:p>
            <a:pPr marL="0" lvl="0" indent="0" algn="l" rtl="0">
              <a:lnSpc>
                <a:spcPct val="100000"/>
              </a:lnSpc>
              <a:spcBef>
                <a:spcPts val="0"/>
              </a:spcBef>
              <a:spcAft>
                <a:spcPts val="0"/>
              </a:spcAft>
              <a:buClr>
                <a:srgbClr val="FFFFFF"/>
              </a:buClr>
              <a:buSzPts val="2722"/>
              <a:buFont typeface="Arial"/>
              <a:buNone/>
            </a:pPr>
            <a:r>
              <a:rPr lang="en-US" sz="3221"/>
              <a:t>Programma scholing</a:t>
            </a:r>
            <a:endParaRPr sz="3740"/>
          </a:p>
        </p:txBody>
      </p:sp>
      <p:sp>
        <p:nvSpPr>
          <p:cNvPr id="100" name="Google Shape;100;g10070359e9b_0_53"/>
          <p:cNvSpPr txBox="1">
            <a:spLocks noGrp="1"/>
          </p:cNvSpPr>
          <p:nvPr>
            <p:ph type="body" idx="1"/>
          </p:nvPr>
        </p:nvSpPr>
        <p:spPr>
          <a:xfrm>
            <a:off x="1619250" y="1408923"/>
            <a:ext cx="6337200" cy="5271900"/>
          </a:xfrm>
          <a:prstGeom prst="rect">
            <a:avLst/>
          </a:prstGeom>
          <a:noFill/>
          <a:ln>
            <a:noFill/>
          </a:ln>
        </p:spPr>
        <p:txBody>
          <a:bodyPr spcFirstLastPara="1" wrap="square" lIns="45700" tIns="45700" rIns="45700" bIns="45700" anchor="t" anchorCtr="0">
            <a:normAutofit lnSpcReduction="10000"/>
          </a:bodyPr>
          <a:lstStyle/>
          <a:p>
            <a:pPr marL="342900" lvl="0" indent="-342900" algn="l" rtl="0">
              <a:lnSpc>
                <a:spcPct val="100000"/>
              </a:lnSpc>
              <a:spcBef>
                <a:spcPts val="0"/>
              </a:spcBef>
              <a:spcAft>
                <a:spcPts val="0"/>
              </a:spcAft>
              <a:buClr>
                <a:srgbClr val="FFFFFF"/>
              </a:buClr>
              <a:buSzPts val="2800"/>
              <a:buFont typeface="Arial"/>
              <a:buChar char="•"/>
            </a:pPr>
            <a:r>
              <a:rPr lang="en-US" dirty="0" err="1"/>
              <a:t>Onze</a:t>
            </a:r>
            <a:r>
              <a:rPr lang="en-US" dirty="0"/>
              <a:t> </a:t>
            </a:r>
            <a:r>
              <a:rPr lang="en-US" dirty="0" err="1"/>
              <a:t>leerdoelen</a:t>
            </a:r>
            <a:endParaRPr dirty="0"/>
          </a:p>
          <a:p>
            <a:pPr marL="742950" lvl="1" indent="-285750" algn="l" rtl="0">
              <a:lnSpc>
                <a:spcPct val="100000"/>
              </a:lnSpc>
              <a:spcBef>
                <a:spcPts val="500"/>
              </a:spcBef>
              <a:spcAft>
                <a:spcPts val="0"/>
              </a:spcAft>
              <a:buClr>
                <a:srgbClr val="FFFFFF"/>
              </a:buClr>
              <a:buSzPts val="2400"/>
              <a:buFont typeface="Arial"/>
              <a:buChar char="–"/>
            </a:pPr>
            <a:r>
              <a:rPr lang="en-US" sz="2400" dirty="0"/>
              <a:t>LTA </a:t>
            </a:r>
            <a:r>
              <a:rPr lang="en-US" sz="2400" dirty="0" err="1"/>
              <a:t>weten</a:t>
            </a:r>
            <a:r>
              <a:rPr lang="en-US" sz="2400" dirty="0"/>
              <a:t> </a:t>
            </a:r>
            <a:r>
              <a:rPr lang="en-US" sz="2400" dirty="0" err="1"/>
              <a:t>te</a:t>
            </a:r>
            <a:r>
              <a:rPr lang="en-US" sz="2400" dirty="0"/>
              <a:t> </a:t>
            </a:r>
            <a:r>
              <a:rPr lang="en-US" sz="2400" dirty="0" err="1"/>
              <a:t>gebruiken</a:t>
            </a:r>
            <a:endParaRPr sz="2400" dirty="0"/>
          </a:p>
          <a:p>
            <a:pPr marL="742950" lvl="1" indent="-285750" algn="l" rtl="0">
              <a:lnSpc>
                <a:spcPct val="100000"/>
              </a:lnSpc>
              <a:spcBef>
                <a:spcPts val="500"/>
              </a:spcBef>
              <a:spcAft>
                <a:spcPts val="0"/>
              </a:spcAft>
              <a:buSzPts val="2400"/>
              <a:buChar char="–"/>
            </a:pPr>
            <a:r>
              <a:rPr lang="en-US" sz="2400" dirty="0" err="1"/>
              <a:t>communicatie</a:t>
            </a:r>
            <a:r>
              <a:rPr lang="en-US" sz="2400" dirty="0"/>
              <a:t> 1</a:t>
            </a:r>
            <a:r>
              <a:rPr lang="en-US" sz="2400" baseline="30000" dirty="0"/>
              <a:t>e</a:t>
            </a:r>
            <a:r>
              <a:rPr lang="en-US" sz="2400" dirty="0"/>
              <a:t> </a:t>
            </a:r>
            <a:r>
              <a:rPr lang="en-US" sz="2400" dirty="0" err="1"/>
              <a:t>lijn</a:t>
            </a:r>
            <a:r>
              <a:rPr lang="en-US" sz="2400" dirty="0"/>
              <a:t> (</a:t>
            </a:r>
            <a:r>
              <a:rPr lang="en-US" sz="2400" dirty="0" err="1"/>
              <a:t>huisarts</a:t>
            </a:r>
            <a:r>
              <a:rPr lang="en-US" sz="2400" dirty="0"/>
              <a:t> </a:t>
            </a:r>
            <a:r>
              <a:rPr lang="en-US" sz="2400" dirty="0" err="1"/>
              <a:t>en</a:t>
            </a:r>
            <a:r>
              <a:rPr lang="en-US" sz="2400" dirty="0"/>
              <a:t> </a:t>
            </a:r>
            <a:r>
              <a:rPr lang="en-US" sz="2400" dirty="0" err="1"/>
              <a:t>apotheek</a:t>
            </a:r>
            <a:r>
              <a:rPr lang="en-US" sz="2400" dirty="0"/>
              <a:t>) vs. 2</a:t>
            </a:r>
            <a:r>
              <a:rPr lang="en-US" sz="2400" baseline="30000" dirty="0"/>
              <a:t>e</a:t>
            </a:r>
            <a:r>
              <a:rPr lang="en-US" sz="2400" dirty="0"/>
              <a:t> </a:t>
            </a:r>
            <a:r>
              <a:rPr lang="en-US" sz="2400" dirty="0" err="1"/>
              <a:t>lijn</a:t>
            </a:r>
            <a:r>
              <a:rPr lang="en-US" sz="2400" dirty="0"/>
              <a:t> </a:t>
            </a:r>
            <a:r>
              <a:rPr lang="en-US" sz="2400" dirty="0" err="1"/>
              <a:t>i.h.k.v</a:t>
            </a:r>
            <a:r>
              <a:rPr lang="en-US" sz="2400" dirty="0"/>
              <a:t>. </a:t>
            </a:r>
            <a:r>
              <a:rPr lang="en-US" sz="2400" dirty="0" err="1"/>
              <a:t>antistolling</a:t>
            </a:r>
            <a:endParaRPr sz="2400" dirty="0"/>
          </a:p>
          <a:p>
            <a:pPr marL="742950" lvl="1" indent="-285750" algn="l" rtl="0">
              <a:lnSpc>
                <a:spcPct val="100000"/>
              </a:lnSpc>
              <a:spcBef>
                <a:spcPts val="500"/>
              </a:spcBef>
              <a:spcAft>
                <a:spcPts val="0"/>
              </a:spcAft>
              <a:buSzPts val="2400"/>
              <a:buChar char="–"/>
            </a:pPr>
            <a:r>
              <a:rPr lang="en-US" sz="2400" dirty="0" err="1"/>
              <a:t>aandacht</a:t>
            </a:r>
            <a:r>
              <a:rPr lang="en-US" sz="2400" dirty="0"/>
              <a:t> </a:t>
            </a:r>
            <a:r>
              <a:rPr lang="en-US" sz="2400" dirty="0" err="1"/>
              <a:t>voor</a:t>
            </a:r>
            <a:r>
              <a:rPr lang="en-US" sz="2400" dirty="0"/>
              <a:t> follow-up</a:t>
            </a:r>
            <a:endParaRPr sz="2400" dirty="0"/>
          </a:p>
          <a:p>
            <a:pPr marL="742950" lvl="1" indent="-285750" algn="l" rtl="0">
              <a:lnSpc>
                <a:spcPct val="100000"/>
              </a:lnSpc>
              <a:spcBef>
                <a:spcPts val="500"/>
              </a:spcBef>
              <a:spcAft>
                <a:spcPts val="0"/>
              </a:spcAft>
              <a:buSzPts val="2400"/>
              <a:buChar char="–"/>
            </a:pPr>
            <a:r>
              <a:rPr lang="en-US" sz="2400" dirty="0"/>
              <a:t>peri-</a:t>
            </a:r>
            <a:r>
              <a:rPr lang="en-US" sz="2400" dirty="0" err="1"/>
              <a:t>procedureel</a:t>
            </a:r>
            <a:r>
              <a:rPr lang="en-US" sz="2400" dirty="0"/>
              <a:t> </a:t>
            </a:r>
            <a:r>
              <a:rPr lang="en-US" sz="2400" dirty="0" err="1"/>
              <a:t>beleid</a:t>
            </a:r>
            <a:endParaRPr sz="2400" dirty="0"/>
          </a:p>
          <a:p>
            <a:pPr marL="742950" lvl="1" indent="-285750" algn="l" rtl="0">
              <a:lnSpc>
                <a:spcPct val="100000"/>
              </a:lnSpc>
              <a:spcBef>
                <a:spcPts val="500"/>
              </a:spcBef>
              <a:spcAft>
                <a:spcPts val="0"/>
              </a:spcAft>
              <a:buSzPts val="2400"/>
              <a:buChar char="–"/>
            </a:pPr>
            <a:r>
              <a:rPr lang="en-US" sz="2400" dirty="0" err="1"/>
              <a:t>communicatie</a:t>
            </a:r>
            <a:r>
              <a:rPr lang="en-US" sz="2400" dirty="0"/>
              <a:t> </a:t>
            </a:r>
            <a:r>
              <a:rPr lang="en-US" sz="2400" dirty="0" err="1"/>
              <a:t>naar</a:t>
            </a:r>
            <a:r>
              <a:rPr lang="en-US" sz="2400" dirty="0"/>
              <a:t> </a:t>
            </a:r>
            <a:r>
              <a:rPr lang="en-US" sz="2400" dirty="0" err="1"/>
              <a:t>patienten</a:t>
            </a:r>
            <a:br>
              <a:rPr lang="en-US" sz="2400" dirty="0"/>
            </a:br>
            <a:endParaRPr sz="2400" dirty="0"/>
          </a:p>
          <a:p>
            <a:pPr marL="342900" lvl="0" indent="-381000" algn="l" rtl="0">
              <a:lnSpc>
                <a:spcPct val="100000"/>
              </a:lnSpc>
              <a:spcBef>
                <a:spcPts val="500"/>
              </a:spcBef>
              <a:spcAft>
                <a:spcPts val="0"/>
              </a:spcAft>
              <a:buSzPts val="2400"/>
              <a:buChar char="•"/>
            </a:pPr>
            <a:r>
              <a:rPr lang="en-US" sz="2400" dirty="0" err="1"/>
              <a:t>Onze</a:t>
            </a:r>
            <a:r>
              <a:rPr lang="en-US" sz="2400" dirty="0"/>
              <a:t> </a:t>
            </a:r>
            <a:r>
              <a:rPr lang="en-US" sz="2400" dirty="0" err="1"/>
              <a:t>wensen</a:t>
            </a:r>
            <a:endParaRPr sz="2400" dirty="0"/>
          </a:p>
          <a:p>
            <a:pPr marL="790575" lvl="1" indent="-371475" algn="l" rtl="0">
              <a:lnSpc>
                <a:spcPct val="100000"/>
              </a:lnSpc>
              <a:spcBef>
                <a:spcPts val="500"/>
              </a:spcBef>
              <a:spcAft>
                <a:spcPts val="0"/>
              </a:spcAft>
              <a:buSzPts val="2400"/>
              <a:buChar char="–"/>
            </a:pPr>
            <a:r>
              <a:rPr lang="en-US" sz="2400" dirty="0"/>
              <a:t>hoe </a:t>
            </a:r>
            <a:r>
              <a:rPr lang="en-US" sz="2400" dirty="0" err="1"/>
              <a:t>gaan</a:t>
            </a:r>
            <a:r>
              <a:rPr lang="en-US" sz="2400" dirty="0"/>
              <a:t> we </a:t>
            </a:r>
            <a:r>
              <a:rPr lang="en-US" sz="2400" dirty="0" err="1"/>
              <a:t>antistollingszorg</a:t>
            </a:r>
            <a:r>
              <a:rPr lang="en-US" sz="2400" dirty="0"/>
              <a:t> </a:t>
            </a:r>
            <a:r>
              <a:rPr lang="en-US" sz="2400" dirty="0" err="1"/>
              <a:t>vorm</a:t>
            </a:r>
            <a:r>
              <a:rPr lang="en-US" sz="2400" dirty="0"/>
              <a:t> </a:t>
            </a:r>
            <a:r>
              <a:rPr lang="en-US" sz="2400" dirty="0" err="1"/>
              <a:t>geven</a:t>
            </a:r>
            <a:r>
              <a:rPr lang="en-US" sz="2400" dirty="0"/>
              <a:t> in </a:t>
            </a:r>
            <a:r>
              <a:rPr lang="en-US" sz="2400" dirty="0" err="1"/>
              <a:t>onze</a:t>
            </a:r>
            <a:r>
              <a:rPr lang="en-US" sz="2400" dirty="0"/>
              <a:t> </a:t>
            </a:r>
            <a:r>
              <a:rPr lang="en-US" sz="2400" dirty="0" err="1"/>
              <a:t>regio</a:t>
            </a:r>
            <a:r>
              <a:rPr lang="en-US" sz="2400" dirty="0"/>
              <a:t>?</a:t>
            </a:r>
            <a:endParaRPr sz="2400" dirty="0"/>
          </a:p>
          <a:p>
            <a:pPr marL="790575" lvl="1" indent="-371475" algn="l" rtl="0">
              <a:lnSpc>
                <a:spcPct val="100000"/>
              </a:lnSpc>
              <a:spcBef>
                <a:spcPts val="500"/>
              </a:spcBef>
              <a:spcAft>
                <a:spcPts val="0"/>
              </a:spcAft>
              <a:buSzPts val="2400"/>
              <a:buChar char="–"/>
            </a:pPr>
            <a:r>
              <a:rPr lang="en-US" sz="2400" dirty="0" err="1"/>
              <a:t>behoefte</a:t>
            </a:r>
            <a:r>
              <a:rPr lang="en-US" sz="2400" dirty="0"/>
              <a:t> </a:t>
            </a:r>
            <a:r>
              <a:rPr lang="en-US" sz="2400" dirty="0" err="1"/>
              <a:t>aan</a:t>
            </a:r>
            <a:r>
              <a:rPr lang="en-US" sz="2400" dirty="0"/>
              <a:t> </a:t>
            </a:r>
            <a:r>
              <a:rPr lang="en-US" sz="2400" dirty="0" err="1"/>
              <a:t>een</a:t>
            </a:r>
            <a:r>
              <a:rPr lang="en-US" sz="2400" dirty="0"/>
              <a:t> </a:t>
            </a:r>
            <a:r>
              <a:rPr lang="en-US" sz="2400" dirty="0" err="1"/>
              <a:t>weegconsult</a:t>
            </a:r>
            <a:r>
              <a:rPr lang="en-US" sz="2400" dirty="0"/>
              <a:t> service? </a:t>
            </a:r>
            <a:endParaRPr sz="2400" dirty="0"/>
          </a:p>
          <a:p>
            <a:pPr marL="790575" lvl="1" indent="-371475" algn="l" rtl="0">
              <a:lnSpc>
                <a:spcPct val="100000"/>
              </a:lnSpc>
              <a:spcBef>
                <a:spcPts val="500"/>
              </a:spcBef>
              <a:spcAft>
                <a:spcPts val="0"/>
              </a:spcAft>
              <a:buSzPts val="2400"/>
              <a:buChar char="–"/>
            </a:pPr>
            <a:r>
              <a:rPr lang="en-US" sz="2400" dirty="0" err="1"/>
              <a:t>behoefte</a:t>
            </a:r>
            <a:r>
              <a:rPr lang="en-US" sz="2400" dirty="0"/>
              <a:t> </a:t>
            </a:r>
            <a:r>
              <a:rPr lang="en-US" sz="2400" dirty="0" err="1"/>
              <a:t>aan</a:t>
            </a:r>
            <a:r>
              <a:rPr lang="en-US" sz="2400" dirty="0"/>
              <a:t> </a:t>
            </a:r>
            <a:r>
              <a:rPr lang="en-US" sz="2400" dirty="0" err="1"/>
              <a:t>onderwijs</a:t>
            </a:r>
            <a:r>
              <a:rPr lang="en-US" sz="2400" dirty="0"/>
              <a:t>? </a:t>
            </a:r>
            <a:endParaRPr sz="2400" dirty="0"/>
          </a:p>
        </p:txBody>
      </p:sp>
    </p:spTree>
  </p:cSld>
  <p:clrMapOvr>
    <a:masterClrMapping/>
  </p:clrMapOvr>
</p:sld>
</file>

<file path=ppt/theme/theme1.xml><?xml version="1.0" encoding="utf-8"?>
<a:theme xmlns:a="http://schemas.openxmlformats.org/drawingml/2006/main" name="template">
  <a:themeElements>
    <a:clrScheme name="template">
      <a:dk1>
        <a:srgbClr val="111111"/>
      </a:dk1>
      <a:lt1>
        <a:srgbClr val="FFFFFF"/>
      </a:lt1>
      <a:dk2>
        <a:srgbClr val="A7A7A7"/>
      </a:dk2>
      <a:lt2>
        <a:srgbClr val="535353"/>
      </a:lt2>
      <a:accent1>
        <a:srgbClr val="B40000"/>
      </a:accent1>
      <a:accent2>
        <a:srgbClr val="CC0000"/>
      </a:accent2>
      <a:accent3>
        <a:srgbClr val="8F8F8F"/>
      </a:accent3>
      <a:accent4>
        <a:srgbClr val="0D0D0D"/>
      </a:accent4>
      <a:accent5>
        <a:srgbClr val="D6AAAA"/>
      </a:accent5>
      <a:accent6>
        <a:srgbClr val="B900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plate">
  <a:themeElements>
    <a:clrScheme name="template">
      <a:dk1>
        <a:srgbClr val="000000"/>
      </a:dk1>
      <a:lt1>
        <a:srgbClr val="FFFFFF"/>
      </a:lt1>
      <a:dk2>
        <a:srgbClr val="A7A7A7"/>
      </a:dk2>
      <a:lt2>
        <a:srgbClr val="535353"/>
      </a:lt2>
      <a:accent1>
        <a:srgbClr val="B40000"/>
      </a:accent1>
      <a:accent2>
        <a:srgbClr val="CC0000"/>
      </a:accent2>
      <a:accent3>
        <a:srgbClr val="8F8F8F"/>
      </a:accent3>
      <a:accent4>
        <a:srgbClr val="0D0D0D"/>
      </a:accent4>
      <a:accent5>
        <a:srgbClr val="D6AAAA"/>
      </a:accent5>
      <a:accent6>
        <a:srgbClr val="B90000"/>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2096</Words>
  <Application>Microsoft Office PowerPoint</Application>
  <PresentationFormat>Diavoorstelling (4:3)</PresentationFormat>
  <Paragraphs>293</Paragraphs>
  <Slides>58</Slides>
  <Notes>58</Notes>
  <HiddenSlides>0</HiddenSlides>
  <MMClips>0</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58</vt:i4>
      </vt:variant>
    </vt:vector>
  </HeadingPairs>
  <TitlesOfParts>
    <vt:vector size="64" baseType="lpstr">
      <vt:lpstr>Verdana</vt:lpstr>
      <vt:lpstr>Noto Sans Symbols</vt:lpstr>
      <vt:lpstr>Tahoma</vt:lpstr>
      <vt:lpstr>Arial</vt:lpstr>
      <vt:lpstr>Calibri</vt:lpstr>
      <vt:lpstr>template</vt:lpstr>
      <vt:lpstr>PowerPoint-presentatie</vt:lpstr>
      <vt:lpstr>Programma</vt:lpstr>
      <vt:lpstr>De Stellingen</vt:lpstr>
      <vt:lpstr>Stellingen (1)</vt:lpstr>
      <vt:lpstr>Stellingen (2)</vt:lpstr>
      <vt:lpstr>Stellingen (3)</vt:lpstr>
      <vt:lpstr>Einde Stellingen</vt:lpstr>
      <vt:lpstr>Programma scholing</vt:lpstr>
      <vt:lpstr>Programma scholing</vt:lpstr>
      <vt:lpstr>Kleine oefening</vt:lpstr>
      <vt:lpstr>Kleine oefening</vt:lpstr>
      <vt:lpstr>Introductie LTA</vt:lpstr>
      <vt:lpstr>Introductie LTA</vt:lpstr>
      <vt:lpstr>Inhoud LTA</vt:lpstr>
      <vt:lpstr>PowerPoint-presentatie</vt:lpstr>
      <vt:lpstr>TAR vs. VKA / DOAC</vt:lpstr>
      <vt:lpstr>Trombocytenaggregatieremmers</vt:lpstr>
      <vt:lpstr>Het starten van een TAR:</vt:lpstr>
      <vt:lpstr>PowerPoint-presentatie</vt:lpstr>
      <vt:lpstr>PowerPoint-presentatie</vt:lpstr>
      <vt:lpstr>Vader Bert Leeder, 65 jr.</vt:lpstr>
      <vt:lpstr>Vader Bert Leeder, 65 jr.</vt:lpstr>
      <vt:lpstr>PowerPoint-presentatie</vt:lpstr>
      <vt:lpstr>Vader Bert Leeder, 65 jr.</vt:lpstr>
      <vt:lpstr>Antistolling ± TAR</vt:lpstr>
      <vt:lpstr>Vader Bert Leeder, 65 jr.</vt:lpstr>
      <vt:lpstr>Antistolling ± TAR</vt:lpstr>
      <vt:lpstr>PowerPoint-presentatie</vt:lpstr>
      <vt:lpstr>Antistolling</vt:lpstr>
      <vt:lpstr>Antistolling</vt:lpstr>
      <vt:lpstr>Periprocedureel beleid bij de huisarts</vt:lpstr>
      <vt:lpstr>PowerPoint-presentatie</vt:lpstr>
      <vt:lpstr>Trombotisch vs. bloedingsrisico</vt:lpstr>
      <vt:lpstr>Trombotisch vs. bloedingsrisico</vt:lpstr>
      <vt:lpstr>Trombotisch vs. bloedingsrisico</vt:lpstr>
      <vt:lpstr>Pauze</vt:lpstr>
      <vt:lpstr>Dochter Barbara Leeder, 28 jr. </vt:lpstr>
      <vt:lpstr>Dochter Barbara Leeder, 28 jr. </vt:lpstr>
      <vt:lpstr>Dochter Barbara Leeder, 28 jr. </vt:lpstr>
      <vt:lpstr>Dochter Barbara Leeder, 28 jr. </vt:lpstr>
      <vt:lpstr>PowerPoint-presentatie</vt:lpstr>
      <vt:lpstr>Dochter Barbara Leeder, 28 jr. </vt:lpstr>
      <vt:lpstr>Tandartsen en antistolling</vt:lpstr>
      <vt:lpstr>PowerPoint-presentatie</vt:lpstr>
      <vt:lpstr>PowerPoint-presentatie</vt:lpstr>
      <vt:lpstr>PowerPoint-presentatie</vt:lpstr>
      <vt:lpstr>Follow up antistollingsmedicatie</vt:lpstr>
      <vt:lpstr>Follow up antistollingsmedicatie</vt:lpstr>
      <vt:lpstr>Follow up antistollingsmedicatie</vt:lpstr>
      <vt:lpstr>Follow up antistollingsmedicatie</vt:lpstr>
      <vt:lpstr>PowerPoint-presentatie</vt:lpstr>
      <vt:lpstr>PowerPoint-presentatie</vt:lpstr>
      <vt:lpstr>PowerPoint-presentatie</vt:lpstr>
      <vt:lpstr>Transmuraal Trombose Expertise Centrum</vt:lpstr>
      <vt:lpstr>Transmuraal Trombose Expertise Centrum</vt:lpstr>
      <vt:lpstr>Transmuraal Trombose Expertise Centrum</vt:lpstr>
      <vt:lpstr>Meenaarhuisneemboodschap</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Niemeijer - Kanters, S.D.J.M. (Suzan)</dc:creator>
  <cp:lastModifiedBy>Vries, J.K. de</cp:lastModifiedBy>
  <cp:revision>5</cp:revision>
  <dcterms:modified xsi:type="dcterms:W3CDTF">2023-06-15T16:53:47Z</dcterms:modified>
</cp:coreProperties>
</file>