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9" r:id="rId10"/>
    <p:sldId id="260" r:id="rId11"/>
    <p:sldId id="266" r:id="rId12"/>
    <p:sldId id="26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9" name="Tijdelijke aanduiding voor datum 3">
            <a:extLst>
              <a:ext uri="{FF2B5EF4-FFF2-40B4-BE49-F238E27FC236}">
                <a16:creationId xmlns:a16="http://schemas.microsoft.com/office/drawing/2014/main" id="{D0088006-5ECF-8EE2-6212-7C8344B2A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20" name="Tijdelijke aanduiding voor voettekst 4">
            <a:extLst>
              <a:ext uri="{FF2B5EF4-FFF2-40B4-BE49-F238E27FC236}">
                <a16:creationId xmlns:a16="http://schemas.microsoft.com/office/drawing/2014/main" id="{5E70D6F5-F45C-B4F8-74AA-2CA79AA04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21" name="Tijdelijke aanduiding voor dianummer 5">
            <a:extLst>
              <a:ext uri="{FF2B5EF4-FFF2-40B4-BE49-F238E27FC236}">
                <a16:creationId xmlns:a16="http://schemas.microsoft.com/office/drawing/2014/main" id="{F3C1561B-0D6A-E61A-6FA0-2D36E6AB0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F6F78057-D6D8-5353-485E-E350CB6B8D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8961" r="396" b="1603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5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BC2BA822-254B-BBB9-E850-DFD48B6A8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0D4D8F8F-0D95-9148-82A4-AA05DE848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92E29DC5-8BFD-8F15-DE18-C25E73704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18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6" name="Tijdelijke aanduiding voor datum 3">
            <a:extLst>
              <a:ext uri="{FF2B5EF4-FFF2-40B4-BE49-F238E27FC236}">
                <a16:creationId xmlns:a16="http://schemas.microsoft.com/office/drawing/2014/main" id="{8D036115-6A66-6CF4-FAC2-071A191E1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FF4F6FC4-A8D8-D1D4-C5C4-C3AC44E9F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C30DB1A5-97DB-7010-C99B-09434D9A6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81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2C7D3679-F3CF-DADF-17EB-C0FFF361F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6D0C2C37-1901-F93F-726F-7CF118008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2368B3BE-327A-9360-9275-CBB36C34A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65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87662E94-7613-2FE1-38B7-7F115EBAC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162FBC8E-3A4E-11F7-74ED-EEE9C669B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64F2569B-40D9-91E1-BA83-A314CECF8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10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F40249E9-887E-C56F-1813-56073535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ECF3C7AA-E00F-2103-9EB3-842137F1D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04036A7E-15DF-AE61-FDE9-13F878BF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93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6" name="Tijdelijke aanduiding voor datum 3">
            <a:extLst>
              <a:ext uri="{FF2B5EF4-FFF2-40B4-BE49-F238E27FC236}">
                <a16:creationId xmlns:a16="http://schemas.microsoft.com/office/drawing/2014/main" id="{AD526E2E-BF7A-003F-9C81-09AD4ED8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C4923BF2-9EB2-46D4-8822-9BBF151C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A1CC5C14-DE1E-C3DF-8F82-951963D8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8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CB77905B-A50A-FC36-72DB-CA3653D3F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26802BAD-C418-4F85-BF20-3104AEFCF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B4FADE2B-5DB4-E3C7-58BD-EA7FE2597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01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BFF70945-2A8C-687D-B110-60630AECE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383A82F4-2B10-D587-628A-5C3DF72A6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FB92E2AA-5A64-FC61-7F6D-37B61F83A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6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9899D4A0-E7BA-5BB9-19E6-536A83E5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47C34A2E-5534-4EF1-4D3D-2726EFF03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963B8EA1-AF5E-DC6F-66E6-6F69F476F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98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AD07C635-4F89-8791-8F3B-F61493D0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0AA2A3A9-E0EE-E53B-C3BB-F5CFBC8BE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4F9D4DDB-441E-77FC-40A4-65926117C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94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>
            <a:extLst>
              <a:ext uri="{FF2B5EF4-FFF2-40B4-BE49-F238E27FC236}">
                <a16:creationId xmlns:a16="http://schemas.microsoft.com/office/drawing/2014/main" id="{C77B8F13-9038-C5BB-EEB9-A3AB3B51318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3" b="12925"/>
          <a:stretch/>
        </p:blipFill>
        <p:spPr bwMode="auto">
          <a:xfrm>
            <a:off x="0" y="136525"/>
            <a:ext cx="12192000" cy="12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D5DF4F42-0CD6-D445-8B47-2690C2333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CE71432A-F49E-A424-E6D5-EABB73198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A0E2DC0-A93F-12FE-45AC-1694DA20612A}"/>
              </a:ext>
            </a:extLst>
          </p:cNvPr>
          <p:cNvGrpSpPr/>
          <p:nvPr userDrawn="1"/>
        </p:nvGrpSpPr>
        <p:grpSpPr>
          <a:xfrm>
            <a:off x="8304245" y="6165305"/>
            <a:ext cx="3234267" cy="681037"/>
            <a:chOff x="2705988" y="1190816"/>
            <a:chExt cx="7278098" cy="2091354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AE202964-57B7-6905-B5FB-72F0B9BA2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829"/>
            <a:stretch/>
          </p:blipFill>
          <p:spPr>
            <a:xfrm>
              <a:off x="2705988" y="1190816"/>
              <a:ext cx="4104000" cy="209135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B3FCDCF7-63CD-F0D9-BE07-8411C39A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869741" y="2236493"/>
              <a:ext cx="3114345" cy="488069"/>
            </a:xfrm>
            <a:prstGeom prst="rect">
              <a:avLst/>
            </a:prstGeom>
          </p:spPr>
        </p:pic>
      </p:grpSp>
      <p:sp>
        <p:nvSpPr>
          <p:cNvPr id="16" name="Tijdelijke aanduiding voor datum 3">
            <a:extLst>
              <a:ext uri="{FF2B5EF4-FFF2-40B4-BE49-F238E27FC236}">
                <a16:creationId xmlns:a16="http://schemas.microsoft.com/office/drawing/2014/main" id="{409A165C-81BB-9B86-92EC-42411CDF8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734" y="6453337"/>
            <a:ext cx="1716644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F72804-C545-6C40-B23C-A22DBEE58B59}" type="datetime1">
              <a:rPr lang="nl-NL" smtClean="0"/>
              <a:pPr/>
              <a:t>13-12-2023</a:t>
            </a:fld>
            <a:endParaRPr lang="nl-NL" dirty="0"/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32E13E72-3592-D601-336A-84B97A0BA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4144" y="6453337"/>
            <a:ext cx="4518865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Antistolling – TTEC Scholing</a:t>
            </a:r>
            <a:endParaRPr lang="nl-NL" dirty="0"/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AAC9EDDA-D127-C64E-A838-E1FD8A7DD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2118" y="6453336"/>
            <a:ext cx="983020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5D2D-860F-DC46-BC6A-BA32DE3DAD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84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7C754-7802-4CE4-BBB2-BAEB32294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Trombocyten</a:t>
            </a:r>
            <a:r>
              <a:rPr lang="en-US" b="1" dirty="0"/>
              <a:t> </a:t>
            </a:r>
            <a:r>
              <a:rPr lang="en-US" b="1" dirty="0" err="1"/>
              <a:t>Aggregatie</a:t>
            </a:r>
            <a:r>
              <a:rPr lang="en-US" b="1" dirty="0"/>
              <a:t> </a:t>
            </a:r>
            <a:r>
              <a:rPr lang="en-US" b="1" dirty="0" err="1"/>
              <a:t>Remming</a:t>
            </a:r>
            <a:br>
              <a:rPr lang="en-US" b="1" dirty="0"/>
            </a:br>
            <a:r>
              <a:rPr lang="en-US" b="1" dirty="0"/>
              <a:t>(TAR)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EB07F5-D150-4475-A548-C0BDB3D02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114496"/>
            <a:ext cx="85344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TTEC </a:t>
            </a:r>
          </a:p>
          <a:p>
            <a:r>
              <a:rPr lang="en-US" dirty="0">
                <a:solidFill>
                  <a:schemeClr val="bg1"/>
                </a:solidFill>
              </a:rPr>
              <a:t>J.K. de Vries, internist Antonius </a:t>
            </a:r>
            <a:r>
              <a:rPr lang="en-US" dirty="0" err="1">
                <a:solidFill>
                  <a:schemeClr val="bg1"/>
                </a:solidFill>
              </a:rPr>
              <a:t>Ziekenhuis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Sneek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Bij </a:t>
            </a:r>
            <a:r>
              <a:rPr lang="en-US" i="1" dirty="0" err="1">
                <a:solidFill>
                  <a:schemeClr val="bg1"/>
                </a:solidFill>
              </a:rPr>
              <a:t>vragen</a:t>
            </a:r>
            <a:r>
              <a:rPr lang="en-US" i="1" dirty="0">
                <a:solidFill>
                  <a:schemeClr val="bg1"/>
                </a:solidFill>
              </a:rPr>
              <a:t>: j.devries2@mijnantonius.nl</a:t>
            </a:r>
          </a:p>
          <a:p>
            <a:r>
              <a:rPr lang="en-US" dirty="0" err="1">
                <a:solidFill>
                  <a:schemeClr val="bg1"/>
                </a:solidFill>
              </a:rPr>
              <a:t>o.b.v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presentatie</a:t>
            </a:r>
            <a:r>
              <a:rPr lang="en-US" dirty="0">
                <a:solidFill>
                  <a:schemeClr val="bg1"/>
                </a:solidFill>
              </a:rPr>
              <a:t> P.M.L.A. van den </a:t>
            </a:r>
            <a:r>
              <a:rPr lang="en-US" dirty="0" err="1">
                <a:solidFill>
                  <a:schemeClr val="bg1"/>
                </a:solidFill>
              </a:rPr>
              <a:t>Bemt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apotheker</a:t>
            </a:r>
            <a:r>
              <a:rPr lang="en-US" dirty="0">
                <a:solidFill>
                  <a:schemeClr val="bg1"/>
                </a:solidFill>
              </a:rPr>
              <a:t> UMC Groningen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73986-F1C0-4D39-8099-C46355B2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PPI bij TAR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3B35A8-8852-46EB-BE3E-E81C37F3E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Start PPI bij klassiek NSAID indien: </a:t>
            </a:r>
          </a:p>
          <a:p>
            <a:pPr lvl="1"/>
            <a:r>
              <a:rPr lang="nl-NL" dirty="0"/>
              <a:t>≥ 70 jaar</a:t>
            </a:r>
          </a:p>
          <a:p>
            <a:pPr lvl="1"/>
            <a:r>
              <a:rPr lang="nl-NL" dirty="0"/>
              <a:t>Ulcus of maagcomplicaties in voorgeschiedenis</a:t>
            </a:r>
          </a:p>
          <a:p>
            <a:pPr lvl="1"/>
            <a:r>
              <a:rPr lang="nl-NL" dirty="0"/>
              <a:t>≥ 2 van: </a:t>
            </a:r>
          </a:p>
          <a:p>
            <a:pPr lvl="2"/>
            <a:r>
              <a:rPr lang="nl-NL" dirty="0"/>
              <a:t>60-70 jaar</a:t>
            </a:r>
          </a:p>
          <a:p>
            <a:pPr lvl="2"/>
            <a:r>
              <a:rPr lang="nl-NL" dirty="0"/>
              <a:t>Ernstige invaliderende reumatoïde artritis, hartfalen of diabetes mellitus </a:t>
            </a:r>
          </a:p>
          <a:p>
            <a:pPr lvl="2"/>
            <a:r>
              <a:rPr lang="nl-NL" dirty="0" err="1"/>
              <a:t>Hooggedoseerd</a:t>
            </a:r>
            <a:r>
              <a:rPr lang="nl-NL" dirty="0"/>
              <a:t> NSAID (</a:t>
            </a:r>
            <a:r>
              <a:rPr lang="nl-NL" dirty="0" err="1"/>
              <a:t>diclofenac</a:t>
            </a:r>
            <a:r>
              <a:rPr lang="nl-NL" dirty="0"/>
              <a:t> &gt;100 mg, ibuprofen &gt;1200 mg, </a:t>
            </a:r>
            <a:r>
              <a:rPr lang="nl-NL" dirty="0" err="1"/>
              <a:t>naproxen</a:t>
            </a:r>
            <a:r>
              <a:rPr lang="nl-NL" dirty="0"/>
              <a:t> &gt;500 mg)</a:t>
            </a:r>
          </a:p>
          <a:p>
            <a:pPr lvl="2"/>
            <a:r>
              <a:rPr lang="nl-NL" dirty="0" err="1"/>
              <a:t>Co-medicatie</a:t>
            </a:r>
            <a:r>
              <a:rPr lang="nl-NL" dirty="0"/>
              <a:t> met verhoogd risico op maagcomplicaties</a:t>
            </a:r>
          </a:p>
          <a:p>
            <a:pPr lvl="3"/>
            <a:r>
              <a:rPr lang="nl-NL" dirty="0"/>
              <a:t>vitamine K-antagonist, DOAC, heparine, clopidogrel, </a:t>
            </a:r>
            <a:r>
              <a:rPr lang="nl-NL" dirty="0" err="1"/>
              <a:t>prasugrel</a:t>
            </a:r>
            <a:r>
              <a:rPr lang="nl-NL" dirty="0"/>
              <a:t>, </a:t>
            </a:r>
            <a:r>
              <a:rPr lang="nl-NL" dirty="0" err="1"/>
              <a:t>ticagrelor</a:t>
            </a:r>
            <a:r>
              <a:rPr lang="nl-NL" dirty="0"/>
              <a:t>, </a:t>
            </a:r>
            <a:r>
              <a:rPr lang="nl-NL" dirty="0" err="1"/>
              <a:t>laaggedoseerd</a:t>
            </a:r>
            <a:r>
              <a:rPr lang="nl-NL" dirty="0"/>
              <a:t> </a:t>
            </a:r>
            <a:r>
              <a:rPr lang="nl-NL" dirty="0" err="1"/>
              <a:t>salicylaat</a:t>
            </a:r>
            <a:r>
              <a:rPr lang="nl-NL" dirty="0"/>
              <a:t>, systemisch corticosteroïd, SSRI, </a:t>
            </a:r>
            <a:r>
              <a:rPr lang="nl-NL" dirty="0" err="1"/>
              <a:t>venlafaxine</a:t>
            </a:r>
            <a:r>
              <a:rPr lang="nl-NL" dirty="0"/>
              <a:t>, </a:t>
            </a:r>
            <a:r>
              <a:rPr lang="nl-NL" dirty="0" err="1"/>
              <a:t>duloxetine</a:t>
            </a:r>
            <a:r>
              <a:rPr lang="nl-NL" dirty="0"/>
              <a:t>, trazodon, spironolacton</a:t>
            </a:r>
          </a:p>
          <a:p>
            <a:endParaRPr lang="nl-NL" dirty="0"/>
          </a:p>
          <a:p>
            <a:r>
              <a:rPr lang="nl-NL" dirty="0"/>
              <a:t>Omeprazol (voorkeur), </a:t>
            </a:r>
            <a:r>
              <a:rPr lang="nl-NL" dirty="0" err="1"/>
              <a:t>esomeprazol</a:t>
            </a:r>
            <a:r>
              <a:rPr lang="nl-NL" dirty="0"/>
              <a:t> of </a:t>
            </a:r>
            <a:r>
              <a:rPr lang="nl-NL" dirty="0" err="1"/>
              <a:t>pantoprazol</a:t>
            </a:r>
            <a:r>
              <a:rPr lang="nl-NL" dirty="0"/>
              <a:t> 1dd 20 mg ‘s ochtends</a:t>
            </a:r>
          </a:p>
          <a:p>
            <a:pPr lvl="1"/>
            <a:r>
              <a:rPr lang="nl-NL" dirty="0"/>
              <a:t>Bij clopidogrel: </a:t>
            </a:r>
            <a:r>
              <a:rPr lang="nl-NL" dirty="0" err="1"/>
              <a:t>pantoprazol</a:t>
            </a:r>
            <a:r>
              <a:rPr lang="nl-NL" dirty="0"/>
              <a:t> voorkeur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B8944E3-2CFA-4329-96F2-F1C0FABEF832}"/>
              </a:ext>
            </a:extLst>
          </p:cNvPr>
          <p:cNvSpPr txBox="1"/>
          <p:nvPr/>
        </p:nvSpPr>
        <p:spPr>
          <a:xfrm>
            <a:off x="0" y="6488668"/>
            <a:ext cx="779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NHG richtlijn preventie van maagcomplicaties door geneesmiddelengebruik</a:t>
            </a:r>
          </a:p>
        </p:txBody>
      </p:sp>
    </p:spTree>
    <p:extLst>
      <p:ext uri="{BB962C8B-B14F-4D97-AF65-F5344CB8AC3E}">
        <p14:creationId xmlns:p14="http://schemas.microsoft.com/office/powerpoint/2010/main" val="338767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F2329-A992-42BF-B42B-35413BD9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PPI bij TAR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5D355A-A531-4F8C-AD1C-332AE2FD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Start PPI bij </a:t>
            </a:r>
            <a:r>
              <a:rPr lang="nl-NL" dirty="0" err="1"/>
              <a:t>laaggedoseerd</a:t>
            </a:r>
            <a:r>
              <a:rPr lang="nl-NL" dirty="0"/>
              <a:t> </a:t>
            </a:r>
            <a:r>
              <a:rPr lang="nl-NL" dirty="0" err="1"/>
              <a:t>salicylaat</a:t>
            </a:r>
            <a:r>
              <a:rPr lang="nl-NL" dirty="0"/>
              <a:t> of COX2-remmer</a:t>
            </a:r>
          </a:p>
          <a:p>
            <a:pPr lvl="1"/>
            <a:r>
              <a:rPr lang="nl-NL" dirty="0"/>
              <a:t>≥ 80 jaar</a:t>
            </a:r>
          </a:p>
          <a:p>
            <a:pPr lvl="1"/>
            <a:r>
              <a:rPr lang="nl-NL" dirty="0"/>
              <a:t>≥ 70 jaar én </a:t>
            </a:r>
            <a:r>
              <a:rPr lang="nl-NL" dirty="0" err="1"/>
              <a:t>co-medicatie</a:t>
            </a:r>
            <a:endParaRPr lang="nl-NL" dirty="0"/>
          </a:p>
          <a:p>
            <a:pPr lvl="2"/>
            <a:r>
              <a:rPr lang="nl-NL" dirty="0"/>
              <a:t>vitamine K-antagonist, DOAC, heparine, clopidogrel, </a:t>
            </a:r>
            <a:r>
              <a:rPr lang="nl-NL" dirty="0" err="1"/>
              <a:t>prasugrel</a:t>
            </a:r>
            <a:r>
              <a:rPr lang="nl-NL" dirty="0"/>
              <a:t>, </a:t>
            </a:r>
            <a:r>
              <a:rPr lang="nl-NL" dirty="0" err="1"/>
              <a:t>ticagrelor</a:t>
            </a:r>
            <a:r>
              <a:rPr lang="nl-NL" dirty="0"/>
              <a:t>, systemisch corticosteroïd, SSRI, </a:t>
            </a:r>
            <a:r>
              <a:rPr lang="nl-NL" dirty="0" err="1"/>
              <a:t>venlafaxine</a:t>
            </a:r>
            <a:r>
              <a:rPr lang="nl-NL" dirty="0"/>
              <a:t>, </a:t>
            </a:r>
            <a:r>
              <a:rPr lang="nl-NL" dirty="0" err="1"/>
              <a:t>duloxetine</a:t>
            </a:r>
            <a:r>
              <a:rPr lang="nl-NL" dirty="0"/>
              <a:t>, trazodon, spironolacton</a:t>
            </a:r>
          </a:p>
          <a:p>
            <a:pPr lvl="1"/>
            <a:r>
              <a:rPr lang="nl-NL" dirty="0"/>
              <a:t>≥ 60 jaar én ulcus of maagcomplicaties in voorgeschiedenis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29DA7D9-60D1-495F-85DD-68DA578F5CFA}"/>
              </a:ext>
            </a:extLst>
          </p:cNvPr>
          <p:cNvSpPr txBox="1"/>
          <p:nvPr/>
        </p:nvSpPr>
        <p:spPr>
          <a:xfrm>
            <a:off x="0" y="6488668"/>
            <a:ext cx="779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NHG richtlijn preventie van maagcomplicaties door geneesmiddelengebruik</a:t>
            </a:r>
          </a:p>
        </p:txBody>
      </p:sp>
    </p:spTree>
    <p:extLst>
      <p:ext uri="{BB962C8B-B14F-4D97-AF65-F5344CB8AC3E}">
        <p14:creationId xmlns:p14="http://schemas.microsoft.com/office/powerpoint/2010/main" val="212010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869BB-E767-457B-B557-53A8B8CB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Start DOAC of VKA– wat te doen met TAR?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C8955A-57DB-478C-B1A9-CFFD15E2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principe wordt de TAR gestaakt als er een reden is om een direct oraal anticoagulans (DOAC) of vitamine K antagonist (VKA) te starten</a:t>
            </a:r>
          </a:p>
          <a:p>
            <a:pPr lvl="1"/>
            <a:r>
              <a:rPr lang="nl-NL" dirty="0"/>
              <a:t>Dit is afhankelijk van de individuele omstandigheden, laat dit gerust over aan de hoofdbehandelaar / de 2</a:t>
            </a:r>
            <a:r>
              <a:rPr lang="nl-NL" baseline="30000" dirty="0"/>
              <a:t>e</a:t>
            </a:r>
            <a:r>
              <a:rPr lang="nl-NL" dirty="0"/>
              <a:t> lijn </a:t>
            </a:r>
          </a:p>
          <a:p>
            <a:endParaRPr lang="nl-NL" dirty="0"/>
          </a:p>
          <a:p>
            <a:r>
              <a:rPr lang="nl-NL" dirty="0"/>
              <a:t>Mocht er onder gebruik van een DOAC wederom een arterieel event optreden, dan wordt er nog wel eens een TAR (opnieuw) toegevoegd</a:t>
            </a:r>
          </a:p>
          <a:p>
            <a:pPr lvl="1"/>
            <a:r>
              <a:rPr lang="nl-NL" dirty="0"/>
              <a:t>Ook dit is in principe ter beoordeling aan de 2</a:t>
            </a:r>
            <a:r>
              <a:rPr lang="nl-NL" baseline="30000" dirty="0"/>
              <a:t>e</a:t>
            </a:r>
            <a:r>
              <a:rPr lang="nl-NL" dirty="0"/>
              <a:t> lijn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33F330C-931F-469F-89CA-C808103DD171}"/>
              </a:ext>
            </a:extLst>
          </p:cNvPr>
          <p:cNvSpPr txBox="1"/>
          <p:nvPr/>
        </p:nvSpPr>
        <p:spPr>
          <a:xfrm>
            <a:off x="0" y="6488668"/>
            <a:ext cx="779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Landelijke Transmurale Afspraak Antistollingszorg 2021</a:t>
            </a:r>
          </a:p>
        </p:txBody>
      </p:sp>
    </p:spTree>
    <p:extLst>
      <p:ext uri="{BB962C8B-B14F-4D97-AF65-F5344CB8AC3E}">
        <p14:creationId xmlns:p14="http://schemas.microsoft.com/office/powerpoint/2010/main" val="392280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9A59E-B7E3-4A29-B59C-CEA1D66D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TAR – indicatie en bijwerkingen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8FAAB2-43ED-4D10-8E37-30EC898F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Arteriële events </a:t>
            </a:r>
          </a:p>
          <a:p>
            <a:pPr lvl="1"/>
            <a:r>
              <a:rPr lang="nl-NL" dirty="0"/>
              <a:t>TAR remt de primaire hemostase</a:t>
            </a:r>
          </a:p>
          <a:p>
            <a:pPr lvl="2"/>
            <a:r>
              <a:rPr lang="nl-NL" i="1" dirty="0"/>
              <a:t>(i.t.t. anticoagulantia, die bij veneuze indicaties de secundaire hemostase remmen)</a:t>
            </a:r>
          </a:p>
          <a:p>
            <a:pPr lvl="1"/>
            <a:r>
              <a:rPr lang="nl-NL" dirty="0"/>
              <a:t>Secundaire preventie na arteriële aandoeningen</a:t>
            </a:r>
          </a:p>
          <a:p>
            <a:pPr lvl="2"/>
            <a:r>
              <a:rPr lang="nl-NL" dirty="0"/>
              <a:t>Acuut coronair syndroom, cerebrovasculair accident, perifeer arterieel vaatlijden</a:t>
            </a:r>
          </a:p>
          <a:p>
            <a:pPr lvl="2"/>
            <a:r>
              <a:rPr lang="nl-NL" i="1" dirty="0"/>
              <a:t>In geval van primaire preventie: winst (minder hart- en vaatziekten) en verlies (bloedingen) zijn in balans </a:t>
            </a:r>
            <a:br>
              <a:rPr lang="nl-NL" i="1" dirty="0"/>
            </a:br>
            <a:r>
              <a:rPr lang="nl-NL" i="1" dirty="0"/>
              <a:t>Advies: TAR actief stoppen bij ouderen zonder HVZ</a:t>
            </a:r>
          </a:p>
          <a:p>
            <a:endParaRPr lang="nl-NL" i="1" dirty="0"/>
          </a:p>
          <a:p>
            <a:r>
              <a:rPr lang="nl-NL" dirty="0"/>
              <a:t>Belangrijkste bijwerking: bloedingen</a:t>
            </a:r>
          </a:p>
          <a:p>
            <a:pPr lvl="1"/>
            <a:r>
              <a:rPr lang="nl-NL" i="1" dirty="0"/>
              <a:t>Kans op indicatie neemt toe met leeftijd, kans op bloedingen ook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E706068-89D9-446C-AD24-4FF97DB7BB0A}"/>
              </a:ext>
            </a:extLst>
          </p:cNvPr>
          <p:cNvSpPr txBox="1"/>
          <p:nvPr/>
        </p:nvSpPr>
        <p:spPr>
          <a:xfrm>
            <a:off x="-1" y="6488668"/>
            <a:ext cx="560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richtlijn antitrombotisch beleid en richtlijn CVRM</a:t>
            </a:r>
          </a:p>
        </p:txBody>
      </p:sp>
    </p:spTree>
    <p:extLst>
      <p:ext uri="{BB962C8B-B14F-4D97-AF65-F5344CB8AC3E}">
        <p14:creationId xmlns:p14="http://schemas.microsoft.com/office/powerpoint/2010/main" val="34249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C7457-A4B2-4AEB-8DA6-787C6446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TAR - 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B71A15-C027-479F-BC14-7734BCE58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Salicylaten</a:t>
            </a:r>
          </a:p>
          <a:p>
            <a:pPr lvl="1"/>
            <a:r>
              <a:rPr lang="nl-NL" i="1" dirty="0"/>
              <a:t>Carbasalaatcalcium, acetylsalicylzuur (“Aspirine®”) </a:t>
            </a:r>
            <a:br>
              <a:rPr lang="nl-NL" i="1" dirty="0"/>
            </a:br>
            <a:endParaRPr lang="nl-NL" i="1" dirty="0"/>
          </a:p>
          <a:p>
            <a:r>
              <a:rPr lang="nl-NL" dirty="0"/>
              <a:t>P2Y12 remmers</a:t>
            </a:r>
          </a:p>
          <a:p>
            <a:pPr lvl="1"/>
            <a:r>
              <a:rPr lang="nl-NL" dirty="0"/>
              <a:t>Clopidogrel, </a:t>
            </a:r>
            <a:r>
              <a:rPr lang="nl-NL" dirty="0" err="1"/>
              <a:t>prasugrel</a:t>
            </a:r>
            <a:r>
              <a:rPr lang="nl-NL" dirty="0"/>
              <a:t>, </a:t>
            </a:r>
            <a:r>
              <a:rPr lang="nl-NL" dirty="0" err="1"/>
              <a:t>ticagrelor</a:t>
            </a:r>
            <a:br>
              <a:rPr lang="nl-NL" dirty="0"/>
            </a:br>
            <a:endParaRPr lang="nl-NL" dirty="0"/>
          </a:p>
          <a:p>
            <a:r>
              <a:rPr lang="nl-NL" dirty="0" err="1"/>
              <a:t>GPIIb</a:t>
            </a:r>
            <a:r>
              <a:rPr lang="nl-NL" dirty="0"/>
              <a:t>/</a:t>
            </a:r>
            <a:r>
              <a:rPr lang="nl-NL" dirty="0" err="1"/>
              <a:t>IIIa</a:t>
            </a:r>
            <a:r>
              <a:rPr lang="nl-NL" dirty="0"/>
              <a:t> antagonisten</a:t>
            </a:r>
          </a:p>
          <a:p>
            <a:pPr lvl="1"/>
            <a:r>
              <a:rPr lang="nl-NL" dirty="0" err="1"/>
              <a:t>Eptifibatide</a:t>
            </a:r>
            <a:r>
              <a:rPr lang="nl-NL" dirty="0"/>
              <a:t>, </a:t>
            </a:r>
            <a:r>
              <a:rPr lang="nl-NL" dirty="0" err="1"/>
              <a:t>tirofiban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 err="1"/>
              <a:t>Dipyridamol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486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F712482-1232-443A-A140-A56AB0C60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6" t="33670" r="74197" b="16178"/>
          <a:stretch/>
        </p:blipFill>
        <p:spPr>
          <a:xfrm>
            <a:off x="6476302" y="1887523"/>
            <a:ext cx="5444455" cy="4873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A7BFB4-2C7A-42D0-BDFD-FC643EB8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Salicylaten - werkingsmechanisme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E1701C-41A6-4AA7-8018-2A9AEE07C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Acetylsalicylzuur, carbasalaatcalcium</a:t>
            </a:r>
          </a:p>
          <a:p>
            <a:pPr lvl="1"/>
            <a:r>
              <a:rPr lang="nl-NL" dirty="0"/>
              <a:t>Irreversibele binding bloedplaatjes</a:t>
            </a:r>
          </a:p>
          <a:p>
            <a:pPr lvl="1"/>
            <a:r>
              <a:rPr lang="nl-NL" dirty="0"/>
              <a:t>Effectief gedurende levensduur trombocyten</a:t>
            </a:r>
          </a:p>
          <a:p>
            <a:pPr lvl="2"/>
            <a:r>
              <a:rPr lang="nl-NL" dirty="0"/>
              <a:t>De pool trombocyten is vernieuwd na 7 dagen, </a:t>
            </a:r>
            <a:br>
              <a:rPr lang="nl-NL" dirty="0"/>
            </a:br>
            <a:r>
              <a:rPr lang="nl-NL" dirty="0"/>
              <a:t>na 5 dagen voldoende “verversing”</a:t>
            </a:r>
          </a:p>
          <a:p>
            <a:endParaRPr lang="nl-NL" dirty="0"/>
          </a:p>
          <a:p>
            <a:r>
              <a:rPr lang="nl-NL" sz="1800" i="1" dirty="0"/>
              <a:t>NB: acetylsalicylzuur is een NSAID</a:t>
            </a:r>
          </a:p>
          <a:p>
            <a:pPr lvl="1"/>
            <a:r>
              <a:rPr lang="nl-NL" sz="1600" i="1" dirty="0"/>
              <a:t>De pijnstillende </a:t>
            </a:r>
            <a:r>
              <a:rPr lang="nl-NL" sz="1600" i="1" dirty="0" err="1"/>
              <a:t>NSAID’s</a:t>
            </a:r>
            <a:r>
              <a:rPr lang="nl-NL" sz="1600" i="1" dirty="0"/>
              <a:t> remmen COX1 (reversibel)</a:t>
            </a:r>
            <a:br>
              <a:rPr lang="nl-NL" sz="1600" i="1" dirty="0"/>
            </a:br>
            <a:r>
              <a:rPr lang="nl-NL" sz="1600" i="1" dirty="0"/>
              <a:t>en hebben dus ook een neveneffect op trombocyten</a:t>
            </a:r>
          </a:p>
          <a:p>
            <a:pPr lvl="1"/>
            <a:r>
              <a:rPr lang="nl-NL" sz="1600" i="1" dirty="0"/>
              <a:t>COX-2 remmers: geen maagproblemen, </a:t>
            </a:r>
            <a:br>
              <a:rPr lang="nl-NL" sz="1600" i="1" dirty="0"/>
            </a:br>
            <a:r>
              <a:rPr lang="nl-NL" sz="1600" i="1" dirty="0"/>
              <a:t>maar nog steeds effect op trombocyten</a:t>
            </a:r>
          </a:p>
          <a:p>
            <a:pPr lvl="1"/>
            <a:r>
              <a:rPr lang="nl-NL" sz="1600" i="1" dirty="0"/>
              <a:t>Effectief gedurende ~4x t</a:t>
            </a:r>
            <a:r>
              <a:rPr lang="nl-NL" sz="1600" i="1" baseline="-25000" dirty="0"/>
              <a:t>½</a:t>
            </a:r>
            <a:r>
              <a:rPr lang="nl-NL" sz="1600" i="1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2128147-0078-455B-BAB3-B4A461C8298B}"/>
              </a:ext>
            </a:extLst>
          </p:cNvPr>
          <p:cNvSpPr txBox="1"/>
          <p:nvPr/>
        </p:nvSpPr>
        <p:spPr>
          <a:xfrm>
            <a:off x="0" y="6488668"/>
            <a:ext cx="433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presentatie Van den Bemt, UMCG</a:t>
            </a:r>
          </a:p>
        </p:txBody>
      </p:sp>
    </p:spTree>
    <p:extLst>
      <p:ext uri="{BB962C8B-B14F-4D97-AF65-F5344CB8AC3E}">
        <p14:creationId xmlns:p14="http://schemas.microsoft.com/office/powerpoint/2010/main" val="163623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FCBA0-47F6-4EE1-9F39-20FE229B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Salicylaten - couperen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84780B-E574-4DBF-A8F2-EF2CA3998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Wordt in de praktijk amper gedaan</a:t>
            </a:r>
          </a:p>
          <a:p>
            <a:pPr lvl="1"/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gekozen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trombocytentransfusie</a:t>
            </a:r>
            <a:r>
              <a:rPr lang="en-US" dirty="0"/>
              <a:t> </a:t>
            </a: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couperen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is</a:t>
            </a:r>
          </a:p>
          <a:p>
            <a:pPr lvl="2"/>
            <a:r>
              <a:rPr lang="en-US" dirty="0"/>
              <a:t>Let </a:t>
            </a:r>
            <a:r>
              <a:rPr lang="en-US" dirty="0" err="1"/>
              <a:t>daarbij</a:t>
            </a:r>
            <a:r>
              <a:rPr lang="en-US" dirty="0"/>
              <a:t> op de contra-</a:t>
            </a:r>
            <a:r>
              <a:rPr lang="en-US" dirty="0" err="1"/>
              <a:t>indicaties</a:t>
            </a:r>
            <a:r>
              <a:rPr lang="en-US" dirty="0"/>
              <a:t>; </a:t>
            </a:r>
            <a:r>
              <a:rPr lang="en-US" dirty="0" err="1"/>
              <a:t>bijvoorbeeld</a:t>
            </a:r>
            <a:r>
              <a:rPr lang="en-US" dirty="0"/>
              <a:t> t</a:t>
            </a:r>
            <a:r>
              <a:rPr lang="nl-NL" i="1" dirty="0" err="1"/>
              <a:t>rombocytentransfusie</a:t>
            </a:r>
            <a:r>
              <a:rPr lang="nl-NL" i="1" dirty="0"/>
              <a:t> bij bloedig CVA (onder gebruik van TAR) geeft (volgens de ene meta-analyse) grotere kans op morbiditeit en mortaliteit (m.n. spontane bloedige </a:t>
            </a:r>
            <a:r>
              <a:rPr lang="nl-NL" i="1" dirty="0" err="1"/>
              <a:t>CVA’s</a:t>
            </a:r>
            <a:r>
              <a:rPr lang="nl-NL" i="1" dirty="0"/>
              <a:t>)</a:t>
            </a:r>
            <a:r>
              <a:rPr lang="nl-NL" i="1" baseline="30000" dirty="0"/>
              <a:t>1,</a:t>
            </a:r>
            <a:r>
              <a:rPr lang="nl-NL" i="1" dirty="0"/>
              <a:t> en in andere studies geen enkel verschil met placebo (traumatische bloedige </a:t>
            </a:r>
            <a:r>
              <a:rPr lang="nl-NL" i="1" dirty="0" err="1"/>
              <a:t>CVA’s</a:t>
            </a:r>
            <a:r>
              <a:rPr lang="nl-NL" i="1" dirty="0"/>
              <a:t>)</a:t>
            </a:r>
            <a:r>
              <a:rPr lang="nl-NL" i="1" baseline="30000" dirty="0"/>
              <a:t>2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CF8B33-83A2-471C-BD66-FE84AAF45DB3}"/>
              </a:ext>
            </a:extLst>
          </p:cNvPr>
          <p:cNvSpPr txBox="1"/>
          <p:nvPr/>
        </p:nvSpPr>
        <p:spPr>
          <a:xfrm>
            <a:off x="0" y="6228243"/>
            <a:ext cx="595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Bronnen: </a:t>
            </a:r>
            <a:r>
              <a:rPr lang="nl-NL" baseline="30000" dirty="0"/>
              <a:t>1</a:t>
            </a:r>
            <a:r>
              <a:rPr lang="nl-NL" dirty="0"/>
              <a:t>Brogi, World </a:t>
            </a:r>
            <a:r>
              <a:rPr lang="nl-NL" dirty="0" err="1"/>
              <a:t>Neurosurg</a:t>
            </a:r>
            <a:r>
              <a:rPr lang="nl-NL" dirty="0"/>
              <a:t> 2020, PMID: 32289507 </a:t>
            </a:r>
            <a:r>
              <a:rPr lang="nl-NL" baseline="30000" dirty="0"/>
              <a:t>2</a:t>
            </a:r>
            <a:r>
              <a:rPr lang="nl-NL" dirty="0"/>
              <a:t>Alvikas, J trauma Acute Care </a:t>
            </a:r>
            <a:r>
              <a:rPr lang="nl-NL" dirty="0" err="1"/>
              <a:t>Surg</a:t>
            </a:r>
            <a:r>
              <a:rPr lang="nl-NL" dirty="0"/>
              <a:t> 2020, PMID: 32118818</a:t>
            </a:r>
          </a:p>
        </p:txBody>
      </p:sp>
    </p:spTree>
    <p:extLst>
      <p:ext uri="{BB962C8B-B14F-4D97-AF65-F5344CB8AC3E}">
        <p14:creationId xmlns:p14="http://schemas.microsoft.com/office/powerpoint/2010/main" val="29770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604E-1409-462D-933D-6F1F8DA6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Salicylaten - bijwerkingen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C918DB-ED6B-4D5F-BDBB-7BF9FE8D1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Allergische reacties</a:t>
            </a:r>
          </a:p>
          <a:p>
            <a:r>
              <a:rPr lang="nl-NL" dirty="0" err="1"/>
              <a:t>Gastrointestinale</a:t>
            </a:r>
            <a:r>
              <a:rPr lang="nl-NL" dirty="0"/>
              <a:t> klachten en ulcera</a:t>
            </a:r>
          </a:p>
          <a:p>
            <a:pPr lvl="1"/>
            <a:r>
              <a:rPr lang="en-US" dirty="0" err="1"/>
              <a:t>Overweeg</a:t>
            </a:r>
            <a:r>
              <a:rPr lang="en-US" dirty="0"/>
              <a:t> </a:t>
            </a:r>
            <a:r>
              <a:rPr lang="en-US" dirty="0" err="1"/>
              <a:t>protonpompremming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schrijven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verderop</a:t>
            </a:r>
            <a:r>
              <a:rPr lang="en-US" dirty="0"/>
              <a:t>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83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915C9-6773-4867-AE1A-6B81AC0E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P2Y12 en </a:t>
            </a:r>
            <a:r>
              <a:rPr lang="nl-NL" dirty="0" err="1"/>
              <a:t>GPIIb</a:t>
            </a:r>
            <a:r>
              <a:rPr lang="nl-NL" dirty="0"/>
              <a:t>/</a:t>
            </a:r>
            <a:r>
              <a:rPr lang="nl-NL" dirty="0" err="1"/>
              <a:t>IIIa</a:t>
            </a:r>
            <a:r>
              <a:rPr lang="nl-NL" dirty="0"/>
              <a:t> remmers - 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A077B7-9B05-4D21-BA33-0C02C7C01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P2Y12 remmers: </a:t>
            </a:r>
          </a:p>
          <a:p>
            <a:pPr lvl="1"/>
            <a:r>
              <a:rPr lang="nl-NL" dirty="0"/>
              <a:t>clopidogrel, </a:t>
            </a:r>
            <a:r>
              <a:rPr lang="nl-NL" dirty="0" err="1"/>
              <a:t>prasugrel</a:t>
            </a:r>
            <a:r>
              <a:rPr lang="nl-NL" dirty="0"/>
              <a:t>, </a:t>
            </a:r>
            <a:r>
              <a:rPr lang="nl-NL" dirty="0" err="1"/>
              <a:t>ticagrelor</a:t>
            </a:r>
            <a:endParaRPr lang="nl-NL" dirty="0"/>
          </a:p>
          <a:p>
            <a:pPr lvl="1"/>
            <a:r>
              <a:rPr lang="nl-NL" dirty="0"/>
              <a:t>Reversibel</a:t>
            </a:r>
          </a:p>
          <a:p>
            <a:pPr lvl="1"/>
            <a:r>
              <a:rPr lang="nl-NL" dirty="0"/>
              <a:t>Wordt oraal toegediend</a:t>
            </a:r>
          </a:p>
          <a:p>
            <a:endParaRPr lang="nl-NL" dirty="0"/>
          </a:p>
          <a:p>
            <a:r>
              <a:rPr lang="nl-NL" dirty="0" err="1"/>
              <a:t>GPIIb</a:t>
            </a:r>
            <a:r>
              <a:rPr lang="nl-NL" dirty="0"/>
              <a:t>/</a:t>
            </a:r>
            <a:r>
              <a:rPr lang="nl-NL" dirty="0" err="1"/>
              <a:t>IIIa</a:t>
            </a:r>
            <a:r>
              <a:rPr lang="nl-NL" dirty="0"/>
              <a:t> antagonisten: </a:t>
            </a:r>
          </a:p>
          <a:p>
            <a:pPr lvl="1"/>
            <a:r>
              <a:rPr lang="nl-NL" dirty="0" err="1"/>
              <a:t>eptifibatide</a:t>
            </a:r>
            <a:r>
              <a:rPr lang="nl-NL" dirty="0"/>
              <a:t>, </a:t>
            </a:r>
            <a:r>
              <a:rPr lang="nl-NL" dirty="0" err="1"/>
              <a:t>tirofiban</a:t>
            </a:r>
            <a:endParaRPr lang="nl-NL" dirty="0"/>
          </a:p>
          <a:p>
            <a:pPr lvl="1"/>
            <a:r>
              <a:rPr lang="nl-NL" dirty="0"/>
              <a:t>Reversibel</a:t>
            </a:r>
          </a:p>
          <a:p>
            <a:pPr lvl="1"/>
            <a:r>
              <a:rPr lang="nl-NL" dirty="0"/>
              <a:t>Wordt i.v. toegediend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F01D81-05B9-46F0-BD45-5AC87CF67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7" t="41498" r="58783" b="24495"/>
          <a:stretch/>
        </p:blipFill>
        <p:spPr>
          <a:xfrm>
            <a:off x="5654179" y="2910979"/>
            <a:ext cx="6174297" cy="36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9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DA45B-384A-4766-B4FA-1123CA86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Farmacogenetica</a:t>
            </a:r>
            <a:r>
              <a:rPr lang="nl-NL" dirty="0"/>
              <a:t> P2Y12 remmers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B42AB5-E237-483E-9A67-BB4BB7E9F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0905C7-101F-4C76-AF1A-807F8C5D0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1" t="22905" r="58853" b="21560"/>
          <a:stretch/>
        </p:blipFill>
        <p:spPr>
          <a:xfrm>
            <a:off x="1526797" y="1570838"/>
            <a:ext cx="8623882" cy="429302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B2684F9-E5C1-4CF2-B6B7-52F55C6408EC}"/>
              </a:ext>
            </a:extLst>
          </p:cNvPr>
          <p:cNvSpPr txBox="1"/>
          <p:nvPr/>
        </p:nvSpPr>
        <p:spPr>
          <a:xfrm>
            <a:off x="0" y="6501852"/>
            <a:ext cx="571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Zie o.a.: </a:t>
            </a:r>
            <a:r>
              <a:rPr lang="nl-NL" dirty="0" err="1"/>
              <a:t>Ned</a:t>
            </a:r>
            <a:r>
              <a:rPr lang="nl-NL" dirty="0"/>
              <a:t> </a:t>
            </a:r>
            <a:r>
              <a:rPr lang="nl-NL" dirty="0" err="1"/>
              <a:t>Tijdschr</a:t>
            </a:r>
            <a:r>
              <a:rPr lang="nl-NL" dirty="0"/>
              <a:t> </a:t>
            </a:r>
            <a:r>
              <a:rPr lang="nl-NL" dirty="0" err="1"/>
              <a:t>Geneeskd</a:t>
            </a:r>
            <a:r>
              <a:rPr lang="nl-NL" dirty="0"/>
              <a:t>. 2022;166:D6172</a:t>
            </a:r>
          </a:p>
        </p:txBody>
      </p:sp>
    </p:spTree>
    <p:extLst>
      <p:ext uri="{BB962C8B-B14F-4D97-AF65-F5344CB8AC3E}">
        <p14:creationId xmlns:p14="http://schemas.microsoft.com/office/powerpoint/2010/main" val="259063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0846F85-4D45-4926-867F-013D2D126E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Maagprotectie</a:t>
            </a:r>
            <a:r>
              <a:rPr lang="en-US" b="1" dirty="0"/>
              <a:t> </a:t>
            </a:r>
            <a:r>
              <a:rPr lang="en-US" b="1" dirty="0" err="1"/>
              <a:t>bij</a:t>
            </a:r>
            <a:r>
              <a:rPr lang="en-US" b="1" dirty="0"/>
              <a:t> TAR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9374820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Breedbeeld</PresentationFormat>
  <Paragraphs>86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1_Kantoorthema</vt:lpstr>
      <vt:lpstr>Trombocyten Aggregatie Remming (TAR)</vt:lpstr>
      <vt:lpstr>TAR – indicatie en bijwerkingen </vt:lpstr>
      <vt:lpstr>TAR - soorten</vt:lpstr>
      <vt:lpstr>Salicylaten - werkingsmechanisme</vt:lpstr>
      <vt:lpstr>Salicylaten - couperen</vt:lpstr>
      <vt:lpstr>Salicylaten - bijwerkingen</vt:lpstr>
      <vt:lpstr>P2Y12 en GPIIb/IIIa remmers - werking</vt:lpstr>
      <vt:lpstr>Farmacogenetica P2Y12 remmers</vt:lpstr>
      <vt:lpstr>Maagprotectie bij TAR</vt:lpstr>
      <vt:lpstr>PPI bij TAR (1)</vt:lpstr>
      <vt:lpstr>PPI bij TAR (2)</vt:lpstr>
      <vt:lpstr>Start DOAC of VKA– wat te doen met TAR?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Trombocytenaggregatieremming</dc:title>
  <dc:creator>Vries, J.K. de</dc:creator>
  <cp:lastModifiedBy>Vries, J.K. de</cp:lastModifiedBy>
  <cp:revision>15</cp:revision>
  <dcterms:created xsi:type="dcterms:W3CDTF">2023-11-02T14:37:51Z</dcterms:created>
  <dcterms:modified xsi:type="dcterms:W3CDTF">2023-12-13T12:45:31Z</dcterms:modified>
</cp:coreProperties>
</file>